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368" r:id="rId4"/>
    <p:sldId id="374" r:id="rId5"/>
    <p:sldId id="376" r:id="rId6"/>
    <p:sldId id="385" r:id="rId7"/>
    <p:sldId id="384" r:id="rId8"/>
    <p:sldId id="278" r:id="rId9"/>
    <p:sldId id="382" r:id="rId10"/>
    <p:sldId id="378" r:id="rId11"/>
    <p:sldId id="380" r:id="rId12"/>
    <p:sldId id="383" r:id="rId13"/>
    <p:sldId id="386" r:id="rId14"/>
    <p:sldId id="316" r:id="rId15"/>
    <p:sldId id="388" r:id="rId16"/>
    <p:sldId id="351" r:id="rId17"/>
    <p:sldId id="353" r:id="rId18"/>
    <p:sldId id="342" r:id="rId19"/>
    <p:sldId id="323" r:id="rId20"/>
    <p:sldId id="300" r:id="rId21"/>
    <p:sldId id="313" r:id="rId22"/>
    <p:sldId id="343" r:id="rId23"/>
    <p:sldId id="357" r:id="rId2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po Rantanen" initials="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97" autoAdjust="0"/>
  </p:normalViewPr>
  <p:slideViewPr>
    <p:cSldViewPr>
      <p:cViewPr>
        <p:scale>
          <a:sx n="92" d="100"/>
          <a:sy n="92" d="100"/>
        </p:scale>
        <p:origin x="-13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36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50776-F1E4-47B8-98BB-B168DE157805}" type="datetimeFigureOut">
              <a:rPr lang="fi-FI" smtClean="0"/>
              <a:pPr/>
              <a:t>27.4.2019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5F44F-5AB7-4B26-89A1-91ED06D8DE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401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5F44F-5AB7-4B26-89A1-91ED06D8DE3A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037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89D-0FDA-4C4C-BBBA-2BE67DDBD9EF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466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EF63-744F-4CD7-92D3-99F5C99FC14F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44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150F-8DA0-4889-B7A2-135DBD549BDF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853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CE47-FA65-44A2-A193-AD0DF07E3D53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40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C30-B260-4093-9452-BBEFE27935C4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53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0A49-FF22-41B6-B772-0A47ADEA3E69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19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9D9D-1DCC-4E18-85E5-D8426B249A9B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62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14B1-5140-4001-BE66-216D2545A01B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101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A03B-7102-4EF0-83A5-EE4720EF9DF9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37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84-70C6-4E1C-A8F9-C5BBC9C91682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41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7A-1737-4AA4-8768-D9133AF26E74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656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93F4-9519-4220-932A-DE7B76C82CF3}" type="datetime1">
              <a:rPr lang="fi-FI" smtClean="0"/>
              <a:pPr/>
              <a:t>27.4.2019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3F4C-E3EF-4CED-A88E-CAD6544A60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15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204027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fi-FI" sz="5400" b="1" dirty="0">
                <a:solidFill>
                  <a:srgbClr val="23408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5400" b="1" dirty="0" smtClean="0">
                <a:solidFill>
                  <a:srgbClr val="23408F"/>
                </a:solidFill>
                <a:latin typeface="Calibri" pitchFamily="34" charset="0"/>
                <a:cs typeface="Calibri" pitchFamily="34" charset="0"/>
              </a:rPr>
              <a:t>Mini-kentältä isolle kentälle</a:t>
            </a:r>
            <a:br>
              <a:rPr lang="fi-FI" sz="5400" b="1" dirty="0" smtClean="0">
                <a:solidFill>
                  <a:srgbClr val="23408F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5400" b="1" dirty="0" smtClean="0">
                <a:solidFill>
                  <a:srgbClr val="23408F"/>
                </a:solidFill>
                <a:latin typeface="Calibri" pitchFamily="34" charset="0"/>
                <a:cs typeface="Calibri" pitchFamily="34" charset="0"/>
              </a:rPr>
              <a:t>ja </a:t>
            </a:r>
            <a:br>
              <a:rPr lang="fi-FI" sz="5400" b="1" dirty="0" smtClean="0">
                <a:solidFill>
                  <a:srgbClr val="23408F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5400" b="1" dirty="0" smtClean="0">
                <a:solidFill>
                  <a:srgbClr val="23408F"/>
                </a:solidFill>
                <a:latin typeface="Calibri" pitchFamily="34" charset="0"/>
                <a:cs typeface="Calibri" pitchFamily="34" charset="0"/>
              </a:rPr>
              <a:t>Maajoukkueen linjauksia</a:t>
            </a:r>
            <a:endParaRPr lang="fi-FI" sz="5400" b="1" dirty="0">
              <a:solidFill>
                <a:srgbClr val="23408F"/>
              </a:solidFill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92696"/>
            <a:ext cx="2376264" cy="524340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0" y="3645024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fi-FI" sz="2800" b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fi-FI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kstikehys 4"/>
          <p:cNvSpPr txBox="1"/>
          <p:nvPr/>
        </p:nvSpPr>
        <p:spPr>
          <a:xfrm>
            <a:off x="3923928" y="5589239"/>
            <a:ext cx="129614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x-none" smtClean="0"/>
              <a:t>201</a:t>
            </a:r>
            <a:r>
              <a:rPr lang="fi-FI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659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7164288" cy="936104"/>
          </a:xfrm>
        </p:spPr>
        <p:txBody>
          <a:bodyPr anchor="t">
            <a:normAutofit fontScale="90000"/>
          </a:bodyPr>
          <a:lstStyle/>
          <a:p>
            <a:pPr algn="l"/>
            <a:r>
              <a:rPr lang="fi-FI" sz="3600" b="1" dirty="0" smtClean="0">
                <a:solidFill>
                  <a:srgbClr val="23408F"/>
                </a:solidFill>
                <a:latin typeface="Univers LT Std 85 XBlk" pitchFamily="34" charset="0"/>
              </a:rPr>
              <a:t>Harjoitus ”palloton pelaaminen”</a:t>
            </a:r>
            <a:endParaRPr lang="fi-FI" sz="3600" b="1" dirty="0">
              <a:solidFill>
                <a:srgbClr val="23408F"/>
              </a:solidFill>
              <a:latin typeface="Univers LT Std 85 XBlk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635896" y="1169678"/>
            <a:ext cx="504055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Alussa, kun passari vaihtuu jokaiseen rotaatioon, on hyvä opetella jokaisen paikan pelaaminen. </a:t>
            </a:r>
          </a:p>
          <a:p>
            <a:r>
              <a:rPr lang="fi-FI" sz="2400" u="sng" dirty="0" smtClean="0"/>
              <a:t>Kuvassa VO P1-tilanteen jälkeinen passi 4-paikalle, hyökkäys (koppi) ja varmistus</a:t>
            </a:r>
          </a:p>
          <a:p>
            <a:endParaRPr lang="fi-FI" sz="2400" u="sng" dirty="0"/>
          </a:p>
          <a:p>
            <a:r>
              <a:rPr lang="fi-FI" sz="2400" dirty="0" smtClean="0"/>
              <a:t>Kun passari ottaa kopin, ovat kaikki pelaajat hyökkäysvalmiudessa. Vihellys   -&gt; passiheitto. Seuraavan kopin ottaa hyökkäävä pelaaja , joka on passin saanut, ja kaikki muut liikkuvat varmistuspaikoille. </a:t>
            </a:r>
            <a:endParaRPr lang="fi-FI" sz="2400" dirty="0"/>
          </a:p>
          <a:p>
            <a:endParaRPr lang="fi-FI" sz="2400" dirty="0"/>
          </a:p>
          <a:p>
            <a:endParaRPr lang="fi-FI" dirty="0">
              <a:latin typeface="Univers LT 47 CondensedLt" pitchFamily="50" charset="0"/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pic>
        <p:nvPicPr>
          <p:cNvPr id="5" name="Sisällön paikkamerkki 11" descr="Lentopallokenttä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6492" y="1169678"/>
            <a:ext cx="2834391" cy="5214937"/>
          </a:xfrm>
          <a:prstGeom prst="rect">
            <a:avLst/>
          </a:prstGeom>
        </p:spPr>
      </p:pic>
      <p:sp>
        <p:nvSpPr>
          <p:cNvPr id="25" name="Ellipsi 24"/>
          <p:cNvSpPr/>
          <p:nvPr/>
        </p:nvSpPr>
        <p:spPr>
          <a:xfrm>
            <a:off x="1043608" y="2924944"/>
            <a:ext cx="422264" cy="430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</a:t>
            </a:r>
            <a:endParaRPr lang="fi-FI" dirty="0"/>
          </a:p>
        </p:txBody>
      </p:sp>
      <p:sp>
        <p:nvSpPr>
          <p:cNvPr id="23" name="Ellipsi 22"/>
          <p:cNvSpPr/>
          <p:nvPr/>
        </p:nvSpPr>
        <p:spPr>
          <a:xfrm>
            <a:off x="2267744" y="3284984"/>
            <a:ext cx="422264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24" name="Ellipsi 23"/>
          <p:cNvSpPr/>
          <p:nvPr/>
        </p:nvSpPr>
        <p:spPr>
          <a:xfrm>
            <a:off x="2771800" y="3212976"/>
            <a:ext cx="396044" cy="430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26" name="Ellipsi 25"/>
          <p:cNvSpPr/>
          <p:nvPr/>
        </p:nvSpPr>
        <p:spPr>
          <a:xfrm>
            <a:off x="1763688" y="2636912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6" name="Isosceles Triangle 5"/>
          <p:cNvSpPr/>
          <p:nvPr/>
        </p:nvSpPr>
        <p:spPr>
          <a:xfrm>
            <a:off x="1547664" y="3356992"/>
            <a:ext cx="530352" cy="334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</a:t>
            </a:r>
            <a:endParaRPr lang="fi-FI" dirty="0"/>
          </a:p>
        </p:txBody>
      </p:sp>
      <p:sp>
        <p:nvSpPr>
          <p:cNvPr id="19" name="Ellipsi 25"/>
          <p:cNvSpPr/>
          <p:nvPr/>
        </p:nvSpPr>
        <p:spPr>
          <a:xfrm>
            <a:off x="2483768" y="2564904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cxnSp>
        <p:nvCxnSpPr>
          <p:cNvPr id="14" name="Suora nuoliyhdysviiva 28"/>
          <p:cNvCxnSpPr>
            <a:cxnSpLocks/>
            <a:stCxn id="6" idx="4"/>
          </p:cNvCxnSpPr>
          <p:nvPr/>
        </p:nvCxnSpPr>
        <p:spPr>
          <a:xfrm>
            <a:off x="2078016" y="3691124"/>
            <a:ext cx="837800" cy="259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i 23"/>
          <p:cNvSpPr/>
          <p:nvPr/>
        </p:nvSpPr>
        <p:spPr>
          <a:xfrm>
            <a:off x="1151021" y="4221088"/>
            <a:ext cx="396044" cy="430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21" name="Isosceles Triangle 20"/>
          <p:cNvSpPr/>
          <p:nvPr/>
        </p:nvSpPr>
        <p:spPr>
          <a:xfrm>
            <a:off x="2541844" y="3814526"/>
            <a:ext cx="530352" cy="334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</a:t>
            </a:r>
            <a:endParaRPr lang="fi-FI" dirty="0"/>
          </a:p>
        </p:txBody>
      </p:sp>
      <p:sp>
        <p:nvSpPr>
          <p:cNvPr id="22" name="Ellipsi 22"/>
          <p:cNvSpPr/>
          <p:nvPr/>
        </p:nvSpPr>
        <p:spPr>
          <a:xfrm>
            <a:off x="2175679" y="3792761"/>
            <a:ext cx="422264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28" name="Ellipsi 25"/>
          <p:cNvSpPr/>
          <p:nvPr/>
        </p:nvSpPr>
        <p:spPr>
          <a:xfrm>
            <a:off x="1674727" y="5445224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30" name="Ellipsi 25"/>
          <p:cNvSpPr/>
          <p:nvPr/>
        </p:nvSpPr>
        <p:spPr>
          <a:xfrm>
            <a:off x="1016713" y="5065658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29" name="Ellipsi 25"/>
          <p:cNvSpPr/>
          <p:nvPr/>
        </p:nvSpPr>
        <p:spPr>
          <a:xfrm>
            <a:off x="2289504" y="4730941"/>
            <a:ext cx="348552" cy="3888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883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7164288" cy="936104"/>
          </a:xfrm>
        </p:spPr>
        <p:txBody>
          <a:bodyPr anchor="t">
            <a:normAutofit fontScale="90000"/>
          </a:bodyPr>
          <a:lstStyle/>
          <a:p>
            <a:pPr algn="l"/>
            <a:r>
              <a:rPr lang="fi-FI" sz="3600" b="1" dirty="0" smtClean="0">
                <a:solidFill>
                  <a:srgbClr val="23408F"/>
                </a:solidFill>
                <a:latin typeface="Univers LT Std 85 XBlk" pitchFamily="34" charset="0"/>
              </a:rPr>
              <a:t>Harjoitus ”palloton pelaaminen”</a:t>
            </a:r>
            <a:endParaRPr lang="fi-FI" sz="3600" b="1" dirty="0">
              <a:solidFill>
                <a:srgbClr val="23408F"/>
              </a:solidFill>
              <a:latin typeface="Univers LT Std 85 XBlk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635896" y="1169678"/>
            <a:ext cx="504055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Alussa, kun passari vaihtuu jokaiseen rotaatioon, on hyvä opetella jokaisen paikan pelaaminen. </a:t>
            </a:r>
          </a:p>
          <a:p>
            <a:r>
              <a:rPr lang="fi-FI" sz="2400" u="sng" dirty="0" smtClean="0"/>
              <a:t>Kuvassa VO P1 tilanne</a:t>
            </a:r>
          </a:p>
          <a:p>
            <a:endParaRPr lang="fi-FI" sz="2400" u="sng" dirty="0"/>
          </a:p>
          <a:p>
            <a:r>
              <a:rPr lang="fi-FI" sz="2400" dirty="0" smtClean="0"/>
              <a:t>Tässä nelospaikan hyökkäävä pelaaja ottanut kopin, muut liikkuvat varmistamaan.</a:t>
            </a:r>
          </a:p>
          <a:p>
            <a:endParaRPr lang="fi-FI" sz="2400" dirty="0"/>
          </a:p>
          <a:p>
            <a:r>
              <a:rPr lang="fi-FI" sz="2400" dirty="0" smtClean="0"/>
              <a:t>Kopin jälkeen valmentaja katsoo, onko kaikki liikkuneet oikeille paikoille -&gt; vihellys -&gt; heitto ”hyökkäyksenä”. </a:t>
            </a:r>
            <a:endParaRPr lang="fi-FI" sz="2400" dirty="0"/>
          </a:p>
          <a:p>
            <a:endParaRPr lang="fi-FI" sz="2400" dirty="0"/>
          </a:p>
          <a:p>
            <a:endParaRPr lang="fi-FI" dirty="0">
              <a:latin typeface="Univers LT 47 CondensedLt" pitchFamily="50" charset="0"/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pic>
        <p:nvPicPr>
          <p:cNvPr id="5" name="Sisällön paikkamerkki 11" descr="Lentopallokenttä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472" y="1181840"/>
            <a:ext cx="2834391" cy="5214937"/>
          </a:xfrm>
          <a:prstGeom prst="rect">
            <a:avLst/>
          </a:prstGeom>
        </p:spPr>
      </p:pic>
      <p:sp>
        <p:nvSpPr>
          <p:cNvPr id="25" name="Ellipsi 24"/>
          <p:cNvSpPr/>
          <p:nvPr/>
        </p:nvSpPr>
        <p:spPr>
          <a:xfrm>
            <a:off x="1002946" y="2463707"/>
            <a:ext cx="422264" cy="430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</a:t>
            </a:r>
            <a:endParaRPr lang="fi-FI" dirty="0"/>
          </a:p>
        </p:txBody>
      </p:sp>
      <p:sp>
        <p:nvSpPr>
          <p:cNvPr id="23" name="Ellipsi 22"/>
          <p:cNvSpPr/>
          <p:nvPr/>
        </p:nvSpPr>
        <p:spPr>
          <a:xfrm>
            <a:off x="1773472" y="3117398"/>
            <a:ext cx="422264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24" name="Ellipsi 23"/>
          <p:cNvSpPr/>
          <p:nvPr/>
        </p:nvSpPr>
        <p:spPr>
          <a:xfrm>
            <a:off x="2619557" y="3231883"/>
            <a:ext cx="396044" cy="430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26" name="Ellipsi 25"/>
          <p:cNvSpPr/>
          <p:nvPr/>
        </p:nvSpPr>
        <p:spPr>
          <a:xfrm>
            <a:off x="2155563" y="2933168"/>
            <a:ext cx="331493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6" name="Isosceles Triangle 5"/>
          <p:cNvSpPr/>
          <p:nvPr/>
        </p:nvSpPr>
        <p:spPr>
          <a:xfrm>
            <a:off x="1348206" y="3327994"/>
            <a:ext cx="505615" cy="334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</a:t>
            </a:r>
            <a:endParaRPr lang="fi-FI" dirty="0"/>
          </a:p>
        </p:txBody>
      </p:sp>
      <p:sp>
        <p:nvSpPr>
          <p:cNvPr id="19" name="Ellipsi 25"/>
          <p:cNvSpPr/>
          <p:nvPr/>
        </p:nvSpPr>
        <p:spPr>
          <a:xfrm>
            <a:off x="2439762" y="2678829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16" name="Ellipsi 23"/>
          <p:cNvSpPr/>
          <p:nvPr/>
        </p:nvSpPr>
        <p:spPr>
          <a:xfrm>
            <a:off x="1039226" y="4364201"/>
            <a:ext cx="396044" cy="430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17" name="Ellipsi 25"/>
          <p:cNvSpPr/>
          <p:nvPr/>
        </p:nvSpPr>
        <p:spPr>
          <a:xfrm>
            <a:off x="908882" y="5013176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18" name="Ellipsi 25"/>
          <p:cNvSpPr/>
          <p:nvPr/>
        </p:nvSpPr>
        <p:spPr>
          <a:xfrm>
            <a:off x="1555469" y="5390838"/>
            <a:ext cx="331493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20" name="Isosceles Triangle 19"/>
          <p:cNvSpPr/>
          <p:nvPr/>
        </p:nvSpPr>
        <p:spPr>
          <a:xfrm>
            <a:off x="2343298" y="3814526"/>
            <a:ext cx="505615" cy="334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</a:t>
            </a:r>
            <a:endParaRPr lang="fi-FI" dirty="0"/>
          </a:p>
        </p:txBody>
      </p:sp>
      <p:sp>
        <p:nvSpPr>
          <p:cNvPr id="21" name="Ellipsi 22"/>
          <p:cNvSpPr/>
          <p:nvPr/>
        </p:nvSpPr>
        <p:spPr>
          <a:xfrm>
            <a:off x="2017498" y="3814526"/>
            <a:ext cx="422264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22" name="Ellipsi 25"/>
          <p:cNvSpPr/>
          <p:nvPr/>
        </p:nvSpPr>
        <p:spPr>
          <a:xfrm>
            <a:off x="2154389" y="4794444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841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Pallottoman pelaamisen harjoitus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Tätä koppiharjoitusta suositellaan tehtäväksi jokaisessa vaiheessa, kun pelitapa muuttuu.</a:t>
            </a:r>
          </a:p>
          <a:p>
            <a:r>
              <a:rPr lang="fi-FI" dirty="0" err="1" smtClean="0"/>
              <a:t>VO-puoli</a:t>
            </a:r>
            <a:r>
              <a:rPr lang="fi-FI" dirty="0" smtClean="0"/>
              <a:t> ja syöttö-/</a:t>
            </a:r>
            <a:r>
              <a:rPr lang="fi-FI" dirty="0" smtClean="0"/>
              <a:t>puolustuspuoli voi </a:t>
            </a:r>
            <a:r>
              <a:rPr lang="fi-FI" dirty="0" smtClean="0"/>
              <a:t>toteuttaa samaan aikaan samaa harjoitusta.</a:t>
            </a:r>
          </a:p>
          <a:p>
            <a:r>
              <a:rPr lang="fi-FI" dirty="0" smtClean="0"/>
              <a:t>Pallottoman pelaamisen kanssa kannattaa tehdä paljon töitä. Pelaaminen kokonaisuudessaan riippuu siitä. </a:t>
            </a:r>
          </a:p>
          <a:p>
            <a:r>
              <a:rPr lang="fi-FI" dirty="0" err="1" smtClean="0"/>
              <a:t>Kuortaneella</a:t>
            </a:r>
            <a:r>
              <a:rPr lang="fi-FI" dirty="0" smtClean="0"/>
              <a:t> nuorten maajoukkue käyttää tätä harjoitusta. </a:t>
            </a:r>
          </a:p>
        </p:txBody>
      </p:sp>
    </p:spTree>
    <p:extLst>
      <p:ext uri="{BB962C8B-B14F-4D97-AF65-F5344CB8AC3E}">
        <p14:creationId xmlns:p14="http://schemas.microsoft.com/office/powerpoint/2010/main" val="3645391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Seuraavat sivut ovat suoraan maajoukkuelinjauksia.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fi-FI" dirty="0"/>
              <a:t>Näitä perusasioita on hyvä pitää mukana heti alusta </a:t>
            </a:r>
            <a:r>
              <a:rPr lang="fi-FI"/>
              <a:t>asti</a:t>
            </a:r>
            <a:r>
              <a:rPr lang="fi-FI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619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97868" y="260648"/>
            <a:ext cx="7164288" cy="864096"/>
          </a:xfrm>
        </p:spPr>
        <p:txBody>
          <a:bodyPr anchor="t">
            <a:normAutofit/>
          </a:bodyPr>
          <a:lstStyle/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>VASTAANOTTO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sp>
        <p:nvSpPr>
          <p:cNvPr id="5" name="Tekstiruutu 7"/>
          <p:cNvSpPr txBox="1"/>
          <p:nvPr/>
        </p:nvSpPr>
        <p:spPr>
          <a:xfrm>
            <a:off x="395536" y="1340768"/>
            <a:ext cx="828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>
              <a:latin typeface="Univers LT 47 CondensedLt" pitchFamily="50" charset="0"/>
            </a:endParaRPr>
          </a:p>
          <a:p>
            <a:pPr marL="285750" indent="-285750"/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395536" y="1196752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fi-FI" sz="2800" dirty="0"/>
              <a:t>Katse syöttäjään (käteen ja palloon) mahdollisimman varhain -&gt; syöttäjästä kannattaa hakea kaikki mahdollinen informaatio.</a:t>
            </a:r>
          </a:p>
          <a:p>
            <a:pPr marL="285750" indent="-285750">
              <a:buFontTx/>
              <a:buChar char="•"/>
            </a:pPr>
            <a:r>
              <a:rPr lang="fi-FI" sz="2800" dirty="0" smtClean="0"/>
              <a:t>Vastaanoton </a:t>
            </a:r>
            <a:r>
              <a:rPr lang="fi-FI" sz="2800" dirty="0"/>
              <a:t>rytmittäminen on tärkeää: syöttäjän ja syötön lukeminen, tarvittava liikkuminen, </a:t>
            </a:r>
            <a:r>
              <a:rPr lang="fi-FI" sz="2800" dirty="0" smtClean="0"/>
              <a:t>tasapainoinen, mahdollisimman rauhallinen vastaanottohetki.</a:t>
            </a:r>
            <a:endParaRPr lang="fi-FI" sz="2800" dirty="0"/>
          </a:p>
          <a:p>
            <a:pPr marL="285750" indent="-285750">
              <a:buFontTx/>
              <a:buChar char="•"/>
            </a:pPr>
            <a:r>
              <a:rPr lang="fi-FI" sz="2800" dirty="0" smtClean="0"/>
              <a:t>Mitä </a:t>
            </a:r>
            <a:r>
              <a:rPr lang="fi-FI" sz="2800" dirty="0"/>
              <a:t>kovempi </a:t>
            </a:r>
            <a:r>
              <a:rPr lang="fi-FI" sz="2800" dirty="0" smtClean="0"/>
              <a:t>syöttö, </a:t>
            </a:r>
            <a:r>
              <a:rPr lang="fi-FI" sz="2800" dirty="0"/>
              <a:t>sitä aikaisemmin tulee ”vastaanottolevyn” olla </a:t>
            </a:r>
            <a:r>
              <a:rPr lang="fi-FI" sz="2800" dirty="0" smtClean="0"/>
              <a:t>valmiina. Valmiusasennossa kädet hieman erillään, rennosti vartalon edessä. Vastaanottolevy (kädet yhteen) rakennetaan lyhintä tietä vastaanottokohtaan (ei käsiä ensiksi yhteen ja sitten vasta yhdessä siirretään vastaanottokohtaan).</a:t>
            </a:r>
            <a:endParaRPr lang="fi-FI" sz="2800" dirty="0"/>
          </a:p>
          <a:p>
            <a:pPr marL="285750" indent="-285750">
              <a:buFontTx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6216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4896" cy="1008112"/>
          </a:xfrm>
        </p:spPr>
        <p:txBody>
          <a:bodyPr anchor="t">
            <a:normAutofit/>
          </a:bodyPr>
          <a:lstStyle/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>VASTAANOTTO</a:t>
            </a:r>
            <a:endParaRPr lang="fi-FI" sz="3600" b="1" dirty="0">
              <a:solidFill>
                <a:schemeClr val="tx2"/>
              </a:solidFill>
              <a:latin typeface="Univers LT Std 85 XBlk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203849" y="858199"/>
            <a:ext cx="54005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dirty="0">
              <a:sym typeface="Wingdings" pitchFamily="2" charset="2"/>
            </a:endParaRPr>
          </a:p>
          <a:p>
            <a:endParaRPr lang="fi-FI" dirty="0">
              <a:sym typeface="Wingdings" pitchFamily="2" charset="2"/>
            </a:endParaRPr>
          </a:p>
        </p:txBody>
      </p:sp>
      <p:pic>
        <p:nvPicPr>
          <p:cNvPr id="5" name="Sisällön paikkamerkki 11" descr="Lentopallokenttä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66391"/>
            <a:ext cx="2834391" cy="5214937"/>
          </a:xfrm>
          <a:prstGeom prst="rect">
            <a:avLst/>
          </a:prstGeom>
        </p:spPr>
      </p:pic>
      <p:grpSp>
        <p:nvGrpSpPr>
          <p:cNvPr id="3" name="Ryhmä 20"/>
          <p:cNvGrpSpPr/>
          <p:nvPr/>
        </p:nvGrpSpPr>
        <p:grpSpPr>
          <a:xfrm>
            <a:off x="900967" y="5265258"/>
            <a:ext cx="285752" cy="428628"/>
            <a:chOff x="4071934" y="2285992"/>
            <a:chExt cx="285752" cy="428628"/>
          </a:xfrm>
        </p:grpSpPr>
        <p:sp>
          <p:nvSpPr>
            <p:cNvPr id="10" name="Ellipsi 9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Ellipsi 12"/>
          <p:cNvSpPr/>
          <p:nvPr/>
        </p:nvSpPr>
        <p:spPr>
          <a:xfrm>
            <a:off x="689313" y="922506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28" name="Suora yhdysviiva 27"/>
          <p:cNvCxnSpPr>
            <a:cxnSpLocks/>
            <a:endCxn id="32" idx="6"/>
          </p:cNvCxnSpPr>
          <p:nvPr/>
        </p:nvCxnSpPr>
        <p:spPr>
          <a:xfrm flipH="1">
            <a:off x="2552952" y="4930667"/>
            <a:ext cx="258465" cy="45543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Ryhmä 20"/>
          <p:cNvGrpSpPr/>
          <p:nvPr/>
        </p:nvGrpSpPr>
        <p:grpSpPr>
          <a:xfrm rot="20734519">
            <a:off x="1617815" y="5235667"/>
            <a:ext cx="285752" cy="428628"/>
            <a:chOff x="4071934" y="2285992"/>
            <a:chExt cx="285752" cy="428628"/>
          </a:xfrm>
        </p:grpSpPr>
        <p:sp>
          <p:nvSpPr>
            <p:cNvPr id="27" name="Ellipsi 26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9" name="Suora yhdysviiva 28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uora yhdysviiva 29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Ryhmä 20"/>
          <p:cNvGrpSpPr/>
          <p:nvPr/>
        </p:nvGrpSpPr>
        <p:grpSpPr>
          <a:xfrm rot="20001171">
            <a:off x="2250336" y="5172013"/>
            <a:ext cx="285752" cy="428628"/>
            <a:chOff x="4071934" y="2285992"/>
            <a:chExt cx="285752" cy="428628"/>
          </a:xfrm>
        </p:grpSpPr>
        <p:sp>
          <p:nvSpPr>
            <p:cNvPr id="32" name="Ellipsi 31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33" name="Suora yhdysviiva 32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uora yhdysviiva 33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kstiruutu 3"/>
          <p:cNvSpPr txBox="1"/>
          <p:nvPr/>
        </p:nvSpPr>
        <p:spPr>
          <a:xfrm>
            <a:off x="3419872" y="1030786"/>
            <a:ext cx="532859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Kuvassa vastaanoton lähtöpaikat </a:t>
            </a:r>
            <a:r>
              <a:rPr lang="fi-FI" sz="2400" dirty="0"/>
              <a:t>syötön tullessa 1- puolelta.</a:t>
            </a:r>
          </a:p>
          <a:p>
            <a:r>
              <a:rPr lang="fi-FI" sz="2400" dirty="0"/>
              <a:t>Lähtöpaikat n. 5-6 metrissä</a:t>
            </a:r>
          </a:p>
          <a:p>
            <a:endParaRPr lang="fi-FI" sz="2400" dirty="0"/>
          </a:p>
          <a:p>
            <a:r>
              <a:rPr lang="fi-FI" sz="2400" dirty="0"/>
              <a:t>Vastaanottajilla on tasaiset välit, kuitenkin siten että etuyleispelaaja voidaan tarvittaessa </a:t>
            </a:r>
            <a:r>
              <a:rPr lang="fi-FI" sz="2400" dirty="0" smtClean="0"/>
              <a:t>(esim. syötön </a:t>
            </a:r>
            <a:r>
              <a:rPr lang="fi-FI" sz="2400" dirty="0"/>
              <a:t>ollessa hidas) jättää pienemmälle vastuulle.</a:t>
            </a:r>
          </a:p>
          <a:p>
            <a:endParaRPr lang="fi-FI" sz="2400" dirty="0"/>
          </a:p>
          <a:p>
            <a:r>
              <a:rPr lang="fi-FI" sz="2400" dirty="0" smtClean="0"/>
              <a:t>Vasen väli</a:t>
            </a:r>
            <a:r>
              <a:rPr lang="fi-FI" sz="2400" dirty="0"/>
              <a:t>.</a:t>
            </a:r>
          </a:p>
          <a:p>
            <a:endParaRPr lang="fi-FI" sz="2400" dirty="0"/>
          </a:p>
          <a:p>
            <a:r>
              <a:rPr lang="fi-FI" sz="2400" dirty="0" smtClean="0"/>
              <a:t>Vastaanotto vasemmalta </a:t>
            </a:r>
            <a:r>
              <a:rPr lang="fi-FI" sz="2400" dirty="0"/>
              <a:t>ylhäältä ja edestä oikealta alhaalta.</a:t>
            </a:r>
          </a:p>
          <a:p>
            <a:endParaRPr lang="fi-FI" dirty="0"/>
          </a:p>
          <a:p>
            <a:endParaRPr lang="fi-FI" dirty="0"/>
          </a:p>
        </p:txBody>
      </p:sp>
      <p:cxnSp>
        <p:nvCxnSpPr>
          <p:cNvPr id="7" name="Suora nuoliyhdysviiva 6"/>
          <p:cNvCxnSpPr/>
          <p:nvPr/>
        </p:nvCxnSpPr>
        <p:spPr>
          <a:xfrm>
            <a:off x="900967" y="1208258"/>
            <a:ext cx="898162" cy="36521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>
            <a:cxnSpLocks/>
          </p:cNvCxnSpPr>
          <p:nvPr/>
        </p:nvCxnSpPr>
        <p:spPr>
          <a:xfrm flipH="1">
            <a:off x="1952452" y="5618109"/>
            <a:ext cx="366543" cy="55324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yhdysviiva 34"/>
          <p:cNvCxnSpPr>
            <a:cxnSpLocks/>
            <a:endCxn id="27" idx="7"/>
          </p:cNvCxnSpPr>
          <p:nvPr/>
        </p:nvCxnSpPr>
        <p:spPr>
          <a:xfrm flipH="1">
            <a:off x="1851164" y="4906482"/>
            <a:ext cx="284559" cy="48967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yhdysviiva 35"/>
          <p:cNvCxnSpPr>
            <a:cxnSpLocks/>
          </p:cNvCxnSpPr>
          <p:nvPr/>
        </p:nvCxnSpPr>
        <p:spPr>
          <a:xfrm flipH="1">
            <a:off x="1288624" y="5618109"/>
            <a:ext cx="374828" cy="55983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/>
          <p:cNvCxnSpPr>
            <a:cxnSpLocks/>
          </p:cNvCxnSpPr>
          <p:nvPr/>
        </p:nvCxnSpPr>
        <p:spPr>
          <a:xfrm flipH="1">
            <a:off x="1185678" y="4930667"/>
            <a:ext cx="316940" cy="52165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yhdysviiva 37"/>
          <p:cNvCxnSpPr>
            <a:cxnSpLocks/>
          </p:cNvCxnSpPr>
          <p:nvPr/>
        </p:nvCxnSpPr>
        <p:spPr>
          <a:xfrm flipH="1">
            <a:off x="584027" y="5693131"/>
            <a:ext cx="316940" cy="47822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0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99481" y="255154"/>
            <a:ext cx="7164288" cy="936104"/>
          </a:xfrm>
        </p:spPr>
        <p:txBody>
          <a:bodyPr anchor="t">
            <a:normAutofit/>
          </a:bodyPr>
          <a:lstStyle/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>VARMISTAMINEN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05161" y="1191258"/>
            <a:ext cx="83529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Varmistuspelaaminen on tärkeä osa hyökkäys- ja puolustuspelaamista, jolla pystyy saamaan palloja peliin ja lisäämään jatkopallojen määrää.</a:t>
            </a:r>
          </a:p>
          <a:p>
            <a:endParaRPr lang="fi-FI" sz="2800" dirty="0"/>
          </a:p>
          <a:p>
            <a:r>
              <a:rPr lang="fi-FI" sz="2800" dirty="0"/>
              <a:t>Varmistushetkellä </a:t>
            </a:r>
            <a:r>
              <a:rPr lang="fi-FI" sz="2800" dirty="0" smtClean="0"/>
              <a:t>varmistajien katseen </a:t>
            </a:r>
            <a:r>
              <a:rPr lang="fi-FI" sz="2800" dirty="0"/>
              <a:t>tulee olla torjunnan kämmenissä ja molempien jalkojen maassa.</a:t>
            </a:r>
          </a:p>
          <a:p>
            <a:endParaRPr lang="fi-FI" sz="2800" dirty="0"/>
          </a:p>
          <a:p>
            <a:r>
              <a:rPr lang="fi-FI" sz="2800" dirty="0"/>
              <a:t>Varmistajien tulee asennoitua jokaisessa varmistuksessa niin, että vastustaja torjuu pallon ja pallo varmistetaan varmasti omalla puolella peliin</a:t>
            </a:r>
            <a:r>
              <a:rPr lang="fi-FI" sz="2800" dirty="0" smtClean="0"/>
              <a:t>.</a:t>
            </a:r>
          </a:p>
          <a:p>
            <a:endParaRPr lang="fi-FI" sz="2800" dirty="0"/>
          </a:p>
          <a:p>
            <a:endParaRPr lang="fi-FI" sz="2800" dirty="0"/>
          </a:p>
          <a:p>
            <a:endParaRPr lang="fi-FI" sz="2400" dirty="0"/>
          </a:p>
          <a:p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37608" y="188640"/>
            <a:ext cx="7164288" cy="720079"/>
          </a:xfrm>
        </p:spPr>
        <p:txBody>
          <a:bodyPr anchor="t">
            <a:normAutofit/>
          </a:bodyPr>
          <a:lstStyle/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>TORJUNTA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sp>
        <p:nvSpPr>
          <p:cNvPr id="18" name="Tekstiruutu 17"/>
          <p:cNvSpPr txBox="1"/>
          <p:nvPr/>
        </p:nvSpPr>
        <p:spPr>
          <a:xfrm>
            <a:off x="179512" y="1124744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fi-FI" sz="2400" dirty="0"/>
              <a:t>Torjunnassa valmiusasento, jalkojen viritys ja katseen kohdistaminen on tärkeää (pallo-passari-pallo-hyökkääjä).</a:t>
            </a:r>
          </a:p>
          <a:p>
            <a:pPr marL="285750" indent="-285750">
              <a:buFontTx/>
              <a:buChar char="•"/>
            </a:pPr>
            <a:r>
              <a:rPr lang="fi-FI" sz="2400" dirty="0"/>
              <a:t>Torjunnan perustana on lukeva torjunta.</a:t>
            </a:r>
          </a:p>
          <a:p>
            <a:pPr marL="285750" indent="-285750">
              <a:buFontTx/>
              <a:buChar char="•"/>
            </a:pPr>
            <a:r>
              <a:rPr lang="fi-FI" sz="2400" dirty="0"/>
              <a:t>Torjunnan tavoitteena on hyvä kosketus palloon (torjuntapiste tai hyvä vaimennus), tai halutun alueen peittäminen kentästä (selkeiden puolustettavien sektoreiden muodostaminen</a:t>
            </a:r>
            <a:r>
              <a:rPr lang="fi-FI" sz="2400" dirty="0" smtClean="0"/>
              <a:t>).</a:t>
            </a:r>
          </a:p>
          <a:p>
            <a:pPr marL="285750" indent="-285750">
              <a:buFontTx/>
              <a:buChar char="•"/>
            </a:pPr>
            <a:endParaRPr lang="fi-FI" sz="2400" dirty="0" smtClean="0"/>
          </a:p>
          <a:p>
            <a:pPr marL="285750" indent="-285750">
              <a:buFontTx/>
              <a:buChar char="•"/>
            </a:pPr>
            <a:r>
              <a:rPr lang="fi-FI" sz="2400" dirty="0" smtClean="0"/>
              <a:t>Laitatorjunta tehdään ristiaskelilla. </a:t>
            </a:r>
          </a:p>
          <a:p>
            <a:pPr marL="285750" indent="-285750">
              <a:buFontTx/>
              <a:buChar char="•"/>
            </a:pPr>
            <a:r>
              <a:rPr lang="fi-FI" sz="2400" dirty="0" smtClean="0"/>
              <a:t>Käsiä </a:t>
            </a:r>
            <a:r>
              <a:rPr lang="fi-FI" sz="2400" dirty="0"/>
              <a:t>hyödynnetään hypätessä torjuntaan samalla </a:t>
            </a:r>
            <a:r>
              <a:rPr lang="fi-FI" sz="2400" dirty="0" smtClean="0"/>
              <a:t>tavoin, </a:t>
            </a:r>
            <a:r>
              <a:rPr lang="fi-FI" sz="2400" dirty="0"/>
              <a:t>kuin hyökkäyshypyssä (käsitehostus).</a:t>
            </a:r>
          </a:p>
          <a:p>
            <a:pPr marL="285750" indent="-285750">
              <a:buFontTx/>
              <a:buChar char="•"/>
            </a:pPr>
            <a:r>
              <a:rPr lang="fi-FI" sz="2400" dirty="0"/>
              <a:t>Kädet työnnetään vartalon edestä suoraan verkon yli vastustajan puolelle, ja pyritään peittämään mahdollisimman suuri alue.</a:t>
            </a:r>
          </a:p>
        </p:txBody>
      </p:sp>
    </p:spTree>
    <p:extLst>
      <p:ext uri="{BB962C8B-B14F-4D97-AF65-F5344CB8AC3E}">
        <p14:creationId xmlns:p14="http://schemas.microsoft.com/office/powerpoint/2010/main" val="10085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1600" y="396127"/>
            <a:ext cx="7164288" cy="720079"/>
          </a:xfrm>
        </p:spPr>
        <p:txBody>
          <a:bodyPr anchor="t">
            <a:normAutofit/>
          </a:bodyPr>
          <a:lstStyle/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>TORJUNTA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3563888" y="335699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RAJA KIINNI (peruslähtökohta):</a:t>
            </a:r>
          </a:p>
          <a:p>
            <a:r>
              <a:rPr lang="fi-FI" sz="2000" dirty="0"/>
              <a:t>Laitatorjuja pallon kohdalla.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sp>
        <p:nvSpPr>
          <p:cNvPr id="42" name="Tekstiruutu 41"/>
          <p:cNvSpPr txBox="1"/>
          <p:nvPr/>
        </p:nvSpPr>
        <p:spPr>
          <a:xfrm>
            <a:off x="3563888" y="5157192"/>
            <a:ext cx="5040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VIISTO KIINNI (raja auki):</a:t>
            </a:r>
          </a:p>
          <a:p>
            <a:r>
              <a:rPr lang="fi-FI" sz="2000" dirty="0"/>
              <a:t>Laitatorjujan laidan puoleinen käsi  pallon kohdalla.</a:t>
            </a:r>
          </a:p>
        </p:txBody>
      </p:sp>
      <p:grpSp>
        <p:nvGrpSpPr>
          <p:cNvPr id="4" name="Ryhmä 3"/>
          <p:cNvGrpSpPr/>
          <p:nvPr/>
        </p:nvGrpSpPr>
        <p:grpSpPr>
          <a:xfrm>
            <a:off x="323528" y="5157192"/>
            <a:ext cx="2841625" cy="1149848"/>
            <a:chOff x="255088" y="3645024"/>
            <a:chExt cx="2841625" cy="1149848"/>
          </a:xfrm>
        </p:grpSpPr>
        <p:pic>
          <p:nvPicPr>
            <p:cNvPr id="3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5088" y="3645024"/>
              <a:ext cx="2841625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0" name="Suora nuoliyhdysviiva 39"/>
            <p:cNvCxnSpPr/>
            <p:nvPr/>
          </p:nvCxnSpPr>
          <p:spPr>
            <a:xfrm flipH="1">
              <a:off x="2497136" y="3833260"/>
              <a:ext cx="493724" cy="4830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Ellipsi 48"/>
            <p:cNvSpPr/>
            <p:nvPr/>
          </p:nvSpPr>
          <p:spPr>
            <a:xfrm>
              <a:off x="2282756" y="4492747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0" name="Ellipsi 49"/>
            <p:cNvSpPr/>
            <p:nvPr/>
          </p:nvSpPr>
          <p:spPr>
            <a:xfrm>
              <a:off x="1994724" y="4492747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cxnSp>
          <p:nvCxnSpPr>
            <p:cNvPr id="53" name="Suora yhdysviiva 52"/>
            <p:cNvCxnSpPr/>
            <p:nvPr/>
          </p:nvCxnSpPr>
          <p:spPr>
            <a:xfrm>
              <a:off x="2528721" y="4074792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Ryhmä 2"/>
          <p:cNvGrpSpPr/>
          <p:nvPr/>
        </p:nvGrpSpPr>
        <p:grpSpPr>
          <a:xfrm>
            <a:off x="346820" y="3356992"/>
            <a:ext cx="2841625" cy="1148909"/>
            <a:chOff x="256786" y="1370314"/>
            <a:chExt cx="2841625" cy="1148909"/>
          </a:xfrm>
        </p:grpSpPr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6786" y="1370314"/>
              <a:ext cx="2841625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4" name="Suora nuoliyhdysviiva 43"/>
            <p:cNvCxnSpPr/>
            <p:nvPr/>
          </p:nvCxnSpPr>
          <p:spPr>
            <a:xfrm flipH="1">
              <a:off x="2553496" y="1550221"/>
              <a:ext cx="493724" cy="4830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Ellipsi 50"/>
            <p:cNvSpPr/>
            <p:nvPr/>
          </p:nvSpPr>
          <p:spPr>
            <a:xfrm>
              <a:off x="2474154" y="2218037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2" name="Ellipsi 51"/>
            <p:cNvSpPr/>
            <p:nvPr/>
          </p:nvSpPr>
          <p:spPr>
            <a:xfrm>
              <a:off x="2130564" y="2233471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cxnSp>
          <p:nvCxnSpPr>
            <p:cNvPr id="54" name="Suora yhdysviiva 53"/>
            <p:cNvCxnSpPr/>
            <p:nvPr/>
          </p:nvCxnSpPr>
          <p:spPr>
            <a:xfrm>
              <a:off x="2604037" y="1783709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kstiruutu 18"/>
          <p:cNvSpPr txBox="1"/>
          <p:nvPr/>
        </p:nvSpPr>
        <p:spPr>
          <a:xfrm>
            <a:off x="346820" y="1124744"/>
            <a:ext cx="8617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Laitatorjunnan paikka:</a:t>
            </a:r>
            <a:endParaRPr lang="fi-FI" sz="2000" dirty="0"/>
          </a:p>
          <a:p>
            <a:pPr marL="285750" indent="-285750">
              <a:buFontTx/>
              <a:buChar char="-"/>
            </a:pPr>
            <a:r>
              <a:rPr lang="fi-FI" sz="2000" dirty="0"/>
              <a:t>Torjunta pyritään tekemään aina taktiikan sekä passin pituuden </a:t>
            </a:r>
            <a:r>
              <a:rPr lang="fi-FI" sz="2000" dirty="0" smtClean="0"/>
              <a:t>että</a:t>
            </a:r>
            <a:r>
              <a:rPr lang="fi-FI" sz="2000" dirty="0" smtClean="0"/>
              <a:t> </a:t>
            </a:r>
            <a:r>
              <a:rPr lang="fi-FI" sz="2000" dirty="0"/>
              <a:t>etäisyyden mukaan.</a:t>
            </a:r>
          </a:p>
          <a:p>
            <a:pPr marL="742950" lvl="1" indent="-285750">
              <a:buFontTx/>
              <a:buChar char="-"/>
            </a:pPr>
            <a:r>
              <a:rPr lang="fi-FI" sz="2000" dirty="0"/>
              <a:t>Mikäli passi jää antennista vajaaksi, pitää myös torjunnan siirtyä pallon mukana keskemmälle.</a:t>
            </a:r>
          </a:p>
          <a:p>
            <a:pPr marL="742950" lvl="1" indent="-285750">
              <a:buFontTx/>
              <a:buChar char="-"/>
            </a:pPr>
            <a:r>
              <a:rPr lang="fi-FI" sz="2000" dirty="0"/>
              <a:t>Raja kiinni </a:t>
            </a:r>
            <a:r>
              <a:rPr lang="fi-FI" sz="2000" dirty="0" smtClean="0"/>
              <a:t>-torjunta </a:t>
            </a:r>
            <a:r>
              <a:rPr lang="fi-FI" sz="2000" dirty="0"/>
              <a:t>EI tarkoita sitä, että aina torjutaan antennin vieressä.</a:t>
            </a:r>
          </a:p>
        </p:txBody>
      </p:sp>
    </p:spTree>
    <p:extLst>
      <p:ext uri="{BB962C8B-B14F-4D97-AF65-F5344CB8AC3E}">
        <p14:creationId xmlns:p14="http://schemas.microsoft.com/office/powerpoint/2010/main" val="31389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4896" cy="1008112"/>
          </a:xfrm>
        </p:spPr>
        <p:txBody>
          <a:bodyPr anchor="t">
            <a:normAutofit/>
          </a:bodyPr>
          <a:lstStyle/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>PUOLUSTUKSEN VALMIUSPAIKAT</a:t>
            </a:r>
            <a:endParaRPr lang="fi-FI" sz="3600" b="1" dirty="0">
              <a:solidFill>
                <a:srgbClr val="FF0000"/>
              </a:solidFill>
              <a:latin typeface="Univers LT Std 85 XBlk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269891" y="892479"/>
            <a:ext cx="540059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ym typeface="Wingdings" pitchFamily="2" charset="2"/>
              </a:rPr>
              <a:t>Puolustuksen valmiuspaikat ovat samat sekä peruspuolustuksessa että </a:t>
            </a:r>
            <a:r>
              <a:rPr lang="fi-FI" sz="2400" dirty="0" err="1">
                <a:sym typeface="Wingdings" pitchFamily="2" charset="2"/>
              </a:rPr>
              <a:t>boxi</a:t>
            </a:r>
            <a:r>
              <a:rPr lang="fi-FI" sz="2400" dirty="0">
                <a:sym typeface="Wingdings" pitchFamily="2" charset="2"/>
              </a:rPr>
              <a:t>-puolustuksessa.</a:t>
            </a:r>
          </a:p>
          <a:p>
            <a:endParaRPr lang="fi-FI" dirty="0">
              <a:sym typeface="Wingdings" pitchFamily="2" charset="2"/>
            </a:endParaRPr>
          </a:p>
          <a:p>
            <a:pPr marL="342900" indent="-342900">
              <a:buFontTx/>
              <a:buChar char="•"/>
            </a:pPr>
            <a:r>
              <a:rPr lang="fi-FI" sz="2400" dirty="0">
                <a:sym typeface="Wingdings" pitchFamily="2" charset="2"/>
              </a:rPr>
              <a:t>5- ja 1-paikan  puolustajat ovat lähtöpaikoillaan 1,5m irti rajasta ja n. 4 metrissä (pojat 6,5 metrissä).</a:t>
            </a:r>
          </a:p>
          <a:p>
            <a:pPr marL="342900" indent="-342900">
              <a:buFontTx/>
              <a:buChar char="•"/>
            </a:pPr>
            <a:r>
              <a:rPr lang="fi-FI" sz="2400" dirty="0">
                <a:sym typeface="Wingdings" pitchFamily="2" charset="2"/>
              </a:rPr>
              <a:t>6-paikan pelaaja on kentän halkaisijalla n. 2 metriä (pojat 7,5metrissä )  takarajan sisäpuolella.</a:t>
            </a:r>
            <a:endParaRPr lang="fi-FI" sz="2400" dirty="0"/>
          </a:p>
          <a:p>
            <a:endParaRPr lang="fi-FI" dirty="0">
              <a:latin typeface="Univers LT 47 CondensedLt" pitchFamily="50" charset="0"/>
            </a:endParaRPr>
          </a:p>
          <a:p>
            <a:r>
              <a:rPr lang="fi-FI" sz="2400" dirty="0" smtClean="0"/>
              <a:t>Aina, </a:t>
            </a:r>
            <a:r>
              <a:rPr lang="fi-FI" sz="2400" dirty="0"/>
              <a:t>kun pallo on vastustajan </a:t>
            </a:r>
            <a:r>
              <a:rPr lang="fi-FI" sz="2400" dirty="0" smtClean="0"/>
              <a:t>passarilla, </a:t>
            </a:r>
            <a:r>
              <a:rPr lang="fi-FI" sz="2400" dirty="0"/>
              <a:t>pitää puolustajien olla näillä paikoilla.</a:t>
            </a:r>
          </a:p>
          <a:p>
            <a:r>
              <a:rPr lang="fi-FI" sz="2400" dirty="0"/>
              <a:t>Lähtöpaikoille </a:t>
            </a:r>
            <a:r>
              <a:rPr lang="fi-FI" sz="2400" b="1" dirty="0"/>
              <a:t>pitää</a:t>
            </a:r>
            <a:r>
              <a:rPr lang="fi-FI" sz="2400" dirty="0"/>
              <a:t> tarvittaessa </a:t>
            </a:r>
            <a:r>
              <a:rPr lang="fi-FI" sz="2400" b="1" dirty="0"/>
              <a:t>JUOSTA</a:t>
            </a:r>
            <a:r>
              <a:rPr lang="fi-FI" sz="2400" dirty="0"/>
              <a:t> (sama koskee torjujien lähtöpaikkoja).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pic>
        <p:nvPicPr>
          <p:cNvPr id="5" name="Sisällön paikkamerkki 11" descr="Lentopallokenttä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66391"/>
            <a:ext cx="2834391" cy="5214937"/>
          </a:xfrm>
          <a:prstGeom prst="rect">
            <a:avLst/>
          </a:prstGeom>
        </p:spPr>
      </p:pic>
      <p:grpSp>
        <p:nvGrpSpPr>
          <p:cNvPr id="3" name="Ryhmä 20"/>
          <p:cNvGrpSpPr/>
          <p:nvPr/>
        </p:nvGrpSpPr>
        <p:grpSpPr>
          <a:xfrm rot="1267538">
            <a:off x="846791" y="4703632"/>
            <a:ext cx="285752" cy="428628"/>
            <a:chOff x="4071934" y="2285992"/>
            <a:chExt cx="285752" cy="428628"/>
          </a:xfrm>
        </p:grpSpPr>
        <p:sp>
          <p:nvSpPr>
            <p:cNvPr id="10" name="Ellipsi 9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Ellipsi 12"/>
          <p:cNvSpPr/>
          <p:nvPr/>
        </p:nvSpPr>
        <p:spPr>
          <a:xfrm>
            <a:off x="899592" y="3789040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3" name="Ellipsi 22"/>
          <p:cNvSpPr/>
          <p:nvPr/>
        </p:nvSpPr>
        <p:spPr>
          <a:xfrm>
            <a:off x="1475656" y="3789040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4" name="Ellipsi 23"/>
          <p:cNvSpPr/>
          <p:nvPr/>
        </p:nvSpPr>
        <p:spPr>
          <a:xfrm>
            <a:off x="2123728" y="3789040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25" name="Ryhmä 20"/>
          <p:cNvGrpSpPr/>
          <p:nvPr/>
        </p:nvGrpSpPr>
        <p:grpSpPr>
          <a:xfrm>
            <a:off x="1475656" y="5169351"/>
            <a:ext cx="285752" cy="428628"/>
            <a:chOff x="4071934" y="2285992"/>
            <a:chExt cx="285752" cy="428628"/>
          </a:xfrm>
        </p:grpSpPr>
        <p:sp>
          <p:nvSpPr>
            <p:cNvPr id="27" name="Ellipsi 26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9" name="Suora yhdysviiva 28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uora yhdysviiva 29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Ryhmä 20"/>
          <p:cNvGrpSpPr/>
          <p:nvPr/>
        </p:nvGrpSpPr>
        <p:grpSpPr>
          <a:xfrm rot="20641429">
            <a:off x="2177197" y="4751019"/>
            <a:ext cx="285752" cy="428628"/>
            <a:chOff x="4071934" y="2285992"/>
            <a:chExt cx="285752" cy="428628"/>
          </a:xfrm>
        </p:grpSpPr>
        <p:sp>
          <p:nvSpPr>
            <p:cNvPr id="32" name="Ellipsi 31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33" name="Suora yhdysviiva 32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uora yhdysviiva 33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16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11301" y="332656"/>
            <a:ext cx="7164288" cy="1152128"/>
          </a:xfrm>
        </p:spPr>
        <p:txBody>
          <a:bodyPr anchor="t">
            <a:normAutofit/>
          </a:bodyPr>
          <a:lstStyle/>
          <a:p>
            <a:r>
              <a:rPr lang="fi-FI" sz="3600" b="1" dirty="0" smtClean="0">
                <a:solidFill>
                  <a:srgbClr val="23408F"/>
                </a:solidFill>
                <a:latin typeface="Univers LT Std 85 XBlk" pitchFamily="34" charset="0"/>
              </a:rPr>
              <a:t>KULMAKIVIÄ</a:t>
            </a:r>
            <a:endParaRPr lang="fi-FI" sz="3600" b="1" dirty="0">
              <a:solidFill>
                <a:srgbClr val="23408F"/>
              </a:solidFill>
              <a:latin typeface="Univers LT Std 85 XBlk" pitchFamily="34" charset="0"/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sp>
        <p:nvSpPr>
          <p:cNvPr id="6" name="Tekstikehys 5"/>
          <p:cNvSpPr txBox="1"/>
          <p:nvPr/>
        </p:nvSpPr>
        <p:spPr>
          <a:xfrm>
            <a:off x="323528" y="1815950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fi-FI" sz="2400" dirty="0" smtClean="0"/>
              <a:t>Palloton pelaaminen</a:t>
            </a:r>
          </a:p>
          <a:p>
            <a:pPr marL="742950" lvl="1" indent="-285750">
              <a:buFontTx/>
              <a:buChar char="•"/>
            </a:pPr>
            <a:r>
              <a:rPr lang="fi-FI" sz="2400" dirty="0" smtClean="0"/>
              <a:t>Valmius – Pelin luku – loppuun asti pelaaminen</a:t>
            </a:r>
          </a:p>
          <a:p>
            <a:pPr marL="285750" indent="-285750">
              <a:buFontTx/>
              <a:buChar char="•"/>
            </a:pPr>
            <a:r>
              <a:rPr lang="fi-FI" sz="2400" dirty="0" smtClean="0"/>
              <a:t>Monipuolisuus</a:t>
            </a:r>
          </a:p>
          <a:p>
            <a:pPr marL="742950" lvl="1" indent="-285750">
              <a:buFontTx/>
              <a:buChar char="•"/>
            </a:pPr>
            <a:r>
              <a:rPr lang="fi-FI" sz="2400" dirty="0" smtClean="0"/>
              <a:t>Kierrätä pelaajia eri paikoilla</a:t>
            </a:r>
          </a:p>
          <a:p>
            <a:pPr marL="742950" lvl="1" indent="-285750">
              <a:buFontTx/>
              <a:buChar char="•"/>
            </a:pPr>
            <a:r>
              <a:rPr lang="fi-FI" sz="2400" dirty="0" smtClean="0"/>
              <a:t>Monipuolisuus ratkaisee. Vaihtele pelirooleja vähintään yhden pelin välein. </a:t>
            </a:r>
            <a:endParaRPr lang="fi-FI" sz="2400" dirty="0"/>
          </a:p>
          <a:p>
            <a:pPr marL="285750" lvl="1" indent="-285750">
              <a:buFontTx/>
              <a:buChar char="•"/>
            </a:pPr>
            <a:r>
              <a:rPr lang="fi-FI" sz="2400" dirty="0" smtClean="0"/>
              <a:t>Keskittyminen </a:t>
            </a:r>
            <a:r>
              <a:rPr lang="fi-FI" sz="2400" dirty="0"/>
              <a:t>1. ja 2. kosketukseen</a:t>
            </a:r>
            <a:r>
              <a:rPr lang="fi-FI" sz="2400" dirty="0" smtClean="0"/>
              <a:t>.</a:t>
            </a:r>
          </a:p>
          <a:p>
            <a:pPr marL="285750" lvl="1" indent="-285750">
              <a:buFontTx/>
              <a:buChar char="•"/>
            </a:pPr>
            <a:r>
              <a:rPr lang="fi-FI" sz="2400" dirty="0" smtClean="0"/>
              <a:t>Etsi sopivia passareita</a:t>
            </a:r>
          </a:p>
          <a:p>
            <a:pPr marL="742950" lvl="1" indent="-285750">
              <a:buFontTx/>
              <a:buChar char="•"/>
            </a:pPr>
            <a:r>
              <a:rPr lang="fi-FI" sz="2400" dirty="0" smtClean="0"/>
              <a:t>Passarityyppisiä pelaajia tulee seurata ja etsiä tarkemmin.</a:t>
            </a:r>
          </a:p>
          <a:p>
            <a:pPr lvl="1"/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6216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/>
          <p:cNvSpPr txBox="1"/>
          <p:nvPr/>
        </p:nvSpPr>
        <p:spPr>
          <a:xfrm>
            <a:off x="3275856" y="1340768"/>
            <a:ext cx="57606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•"/>
            </a:pPr>
            <a:r>
              <a:rPr lang="fi-FI" sz="2000" dirty="0"/>
              <a:t>Laidassa paritorjunta (mikäli vain yksi torjuja, keskipelaaja hakee jujut torjunnan takaa).</a:t>
            </a:r>
          </a:p>
          <a:p>
            <a:pPr marL="342900" indent="-342900">
              <a:buFontTx/>
              <a:buChar char="•"/>
            </a:pPr>
            <a:r>
              <a:rPr lang="fi-FI" sz="2000" dirty="0"/>
              <a:t>Rajapuolustaja siirtyy lähtöpaikasta taaemmaksi rajalle (mitä nopeampi </a:t>
            </a:r>
            <a:r>
              <a:rPr lang="fi-FI" sz="2000" dirty="0" smtClean="0"/>
              <a:t>passi, </a:t>
            </a:r>
            <a:r>
              <a:rPr lang="fi-FI" sz="2000" dirty="0"/>
              <a:t>sitä enemmän voi jäädä irti rajasta). Lyöntihetkellä painopiste eteen.</a:t>
            </a:r>
          </a:p>
          <a:p>
            <a:pPr marL="342900" indent="-342900">
              <a:buFontTx/>
              <a:buChar char="•"/>
            </a:pPr>
            <a:r>
              <a:rPr lang="fi-FI" sz="2000" dirty="0"/>
              <a:t>Jyrkän viiston puolustaja lukee torjunnan sektorin siten, että näkee </a:t>
            </a:r>
            <a:r>
              <a:rPr lang="fi-FI" sz="2000" dirty="0" smtClean="0"/>
              <a:t>koko pallon </a:t>
            </a:r>
            <a:r>
              <a:rPr lang="fi-FI" sz="2000" dirty="0"/>
              <a:t>ja hyökkääjän torjunnan vierestä.</a:t>
            </a:r>
          </a:p>
          <a:p>
            <a:pPr marL="342900" indent="-342900">
              <a:buFontTx/>
              <a:buChar char="•"/>
            </a:pPr>
            <a:r>
              <a:rPr lang="fi-FI" sz="2000" dirty="0"/>
              <a:t>6-paikan pelaaja pelaa keskellä takana.</a:t>
            </a:r>
          </a:p>
          <a:p>
            <a:pPr lvl="1">
              <a:buFontTx/>
              <a:buChar char="-"/>
            </a:pPr>
            <a:r>
              <a:rPr lang="fi-FI" sz="2000" dirty="0"/>
              <a:t>  hyökkääjän mukaan voi siirtyä myös esim. pitkän kulman suuntaan</a:t>
            </a:r>
          </a:p>
          <a:p>
            <a:pPr lvl="1">
              <a:buFontTx/>
              <a:buChar char="-"/>
            </a:pPr>
            <a:r>
              <a:rPr lang="fi-FI" sz="2000" dirty="0"/>
              <a:t> voidaan sopia 6-paikan pelaajan puolustavan torjunnan välin.</a:t>
            </a:r>
          </a:p>
          <a:p>
            <a:pPr lvl="1"/>
            <a:r>
              <a:rPr lang="fi-FI" sz="2000" dirty="0"/>
              <a:t>-  6-paikan pelaajan asento normaalia pystympi, jotta on valmiimpana puolustamaan torjunnasta kimpoavia palloja.</a:t>
            </a:r>
          </a:p>
          <a:p>
            <a:endParaRPr lang="fi-FI" dirty="0">
              <a:latin typeface="Univers LT 47 CondensedLt" pitchFamily="50" charset="0"/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pic>
        <p:nvPicPr>
          <p:cNvPr id="5" name="Sisällön paikkamerkki 11" descr="Lentopallokenttä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66391"/>
            <a:ext cx="2834391" cy="5214937"/>
          </a:xfrm>
          <a:prstGeom prst="rect">
            <a:avLst/>
          </a:prstGeom>
        </p:spPr>
      </p:pic>
      <p:grpSp>
        <p:nvGrpSpPr>
          <p:cNvPr id="3" name="Ryhmä 20"/>
          <p:cNvGrpSpPr/>
          <p:nvPr/>
        </p:nvGrpSpPr>
        <p:grpSpPr>
          <a:xfrm rot="2943857">
            <a:off x="755576" y="4365104"/>
            <a:ext cx="285752" cy="428628"/>
            <a:chOff x="4071934" y="2285992"/>
            <a:chExt cx="285752" cy="428628"/>
          </a:xfrm>
        </p:grpSpPr>
        <p:sp>
          <p:nvSpPr>
            <p:cNvPr id="10" name="Ellipsi 9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Ellipsi 22"/>
          <p:cNvSpPr/>
          <p:nvPr/>
        </p:nvSpPr>
        <p:spPr>
          <a:xfrm>
            <a:off x="2168517" y="3789040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4" name="Ellipsi 23"/>
          <p:cNvSpPr/>
          <p:nvPr/>
        </p:nvSpPr>
        <p:spPr>
          <a:xfrm>
            <a:off x="2464156" y="3789040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25" name="Ryhmä 20"/>
          <p:cNvGrpSpPr/>
          <p:nvPr/>
        </p:nvGrpSpPr>
        <p:grpSpPr>
          <a:xfrm rot="2293308">
            <a:off x="805648" y="5152030"/>
            <a:ext cx="285752" cy="428628"/>
            <a:chOff x="4071934" y="2285992"/>
            <a:chExt cx="285752" cy="428628"/>
          </a:xfrm>
        </p:grpSpPr>
        <p:sp>
          <p:nvSpPr>
            <p:cNvPr id="26" name="Ellipsi 25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7" name="Suora yhdysviiva 26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uora yhdysviiva 27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Ryhmä 20"/>
          <p:cNvGrpSpPr/>
          <p:nvPr/>
        </p:nvGrpSpPr>
        <p:grpSpPr>
          <a:xfrm rot="1493558">
            <a:off x="1577624" y="5559686"/>
            <a:ext cx="285752" cy="428628"/>
            <a:chOff x="4071934" y="2285992"/>
            <a:chExt cx="285752" cy="428628"/>
          </a:xfrm>
        </p:grpSpPr>
        <p:sp>
          <p:nvSpPr>
            <p:cNvPr id="30" name="Ellipsi 29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31" name="Suora yhdysviiva 30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uora yhdysviiva 31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uora nuoliyhdysviiva 33"/>
          <p:cNvCxnSpPr>
            <a:stCxn id="30" idx="6"/>
          </p:cNvCxnSpPr>
          <p:nvPr/>
        </p:nvCxnSpPr>
        <p:spPr>
          <a:xfrm flipV="1">
            <a:off x="1820033" y="5877272"/>
            <a:ext cx="735743" cy="2166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 flipV="1">
            <a:off x="1005307" y="4962414"/>
            <a:ext cx="288032" cy="34155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 flipV="1">
            <a:off x="883631" y="4789774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nuoliyhdysviiva 46"/>
          <p:cNvCxnSpPr>
            <a:stCxn id="10" idx="0"/>
          </p:cNvCxnSpPr>
          <p:nvPr/>
        </p:nvCxnSpPr>
        <p:spPr>
          <a:xfrm flipV="1">
            <a:off x="952420" y="4221088"/>
            <a:ext cx="451228" cy="31152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tsikko 1"/>
          <p:cNvSpPr txBox="1">
            <a:spLocks/>
          </p:cNvSpPr>
          <p:nvPr/>
        </p:nvSpPr>
        <p:spPr>
          <a:xfrm>
            <a:off x="1065010" y="332657"/>
            <a:ext cx="716428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>PERUSPUOLUSTUS </a:t>
            </a:r>
            <a:r>
              <a:rPr lang="fi-FI" sz="2000" b="1" dirty="0" smtClean="0">
                <a:solidFill>
                  <a:srgbClr val="23408F"/>
                </a:solidFill>
                <a:latin typeface="Univers LT Std 85 XBlk" pitchFamily="34" charset="0"/>
              </a:rPr>
              <a:t>2- </a:t>
            </a:r>
            <a:r>
              <a:rPr lang="fi-FI" sz="2000" b="1" dirty="0">
                <a:solidFill>
                  <a:srgbClr val="23408F"/>
                </a:solidFill>
                <a:latin typeface="Univers LT Std 85 XBlk" pitchFamily="34" charset="0"/>
              </a:rPr>
              <a:t>tai </a:t>
            </a:r>
            <a:r>
              <a:rPr lang="fi-FI" sz="2000" b="1" dirty="0" smtClean="0">
                <a:solidFill>
                  <a:srgbClr val="23408F"/>
                </a:solidFill>
                <a:latin typeface="Univers LT Std 85 XBlk" pitchFamily="34" charset="0"/>
              </a:rPr>
              <a:t>4-paikan hyökkäystä vastaan</a:t>
            </a:r>
          </a:p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/>
            </a:r>
            <a:b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</a:br>
            <a:r>
              <a:rPr lang="fi-FI" sz="2000" b="1" dirty="0">
                <a:solidFill>
                  <a:srgbClr val="23408F"/>
                </a:solidFill>
                <a:latin typeface="Univers LT Std 85 XBlk" pitchFamily="34" charset="0"/>
              </a:rPr>
              <a:t> </a:t>
            </a:r>
            <a:endParaRPr lang="fi-FI" sz="3600" b="1" dirty="0">
              <a:solidFill>
                <a:srgbClr val="23408F"/>
              </a:solidFill>
              <a:latin typeface="Univers LT Std 85 XBlk" pitchFamily="34" charset="0"/>
            </a:endParaRPr>
          </a:p>
        </p:txBody>
      </p:sp>
      <p:grpSp>
        <p:nvGrpSpPr>
          <p:cNvPr id="39" name="Ryhmä 20"/>
          <p:cNvGrpSpPr/>
          <p:nvPr/>
        </p:nvGrpSpPr>
        <p:grpSpPr>
          <a:xfrm>
            <a:off x="2339752" y="5157192"/>
            <a:ext cx="285752" cy="428628"/>
            <a:chOff x="4071934" y="2285992"/>
            <a:chExt cx="285752" cy="428628"/>
          </a:xfrm>
        </p:grpSpPr>
        <p:sp>
          <p:nvSpPr>
            <p:cNvPr id="40" name="Ellipsi 39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41" name="Suora yhdysviiva 40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uora yhdysviiva 41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uora nuoliyhdysviiva 42"/>
          <p:cNvCxnSpPr/>
          <p:nvPr/>
        </p:nvCxnSpPr>
        <p:spPr>
          <a:xfrm flipV="1">
            <a:off x="2555776" y="4345017"/>
            <a:ext cx="142876" cy="95619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uora nuoliyhdysviiva 43"/>
          <p:cNvCxnSpPr/>
          <p:nvPr/>
        </p:nvCxnSpPr>
        <p:spPr>
          <a:xfrm flipH="1" flipV="1">
            <a:off x="1930034" y="4699410"/>
            <a:ext cx="409718" cy="55014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nuoliyhdysviiva 44"/>
          <p:cNvCxnSpPr/>
          <p:nvPr/>
        </p:nvCxnSpPr>
        <p:spPr>
          <a:xfrm flipV="1">
            <a:off x="1030859" y="5398414"/>
            <a:ext cx="424102" cy="8267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uora nuoliyhdysviiva 45"/>
          <p:cNvCxnSpPr/>
          <p:nvPr/>
        </p:nvCxnSpPr>
        <p:spPr>
          <a:xfrm flipV="1">
            <a:off x="1713914" y="5442944"/>
            <a:ext cx="105046" cy="26119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nuoliyhdysviiva 47"/>
          <p:cNvCxnSpPr/>
          <p:nvPr/>
        </p:nvCxnSpPr>
        <p:spPr>
          <a:xfrm flipH="1" flipV="1">
            <a:off x="1100237" y="5799523"/>
            <a:ext cx="442432" cy="7774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uora nuoliyhdysviiva 48"/>
          <p:cNvCxnSpPr/>
          <p:nvPr/>
        </p:nvCxnSpPr>
        <p:spPr>
          <a:xfrm flipV="1">
            <a:off x="987620" y="4654011"/>
            <a:ext cx="387149" cy="5220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uora nuoliyhdysviiva 49"/>
          <p:cNvCxnSpPr/>
          <p:nvPr/>
        </p:nvCxnSpPr>
        <p:spPr>
          <a:xfrm flipV="1">
            <a:off x="839296" y="4060268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6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35596" y="230287"/>
            <a:ext cx="7164288" cy="936104"/>
          </a:xfrm>
        </p:spPr>
        <p:txBody>
          <a:bodyPr anchor="t">
            <a:normAutofit/>
          </a:bodyPr>
          <a:lstStyle/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>BOXI -puolustus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3347864" y="1556792"/>
            <a:ext cx="554461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Boxi</a:t>
            </a:r>
            <a:r>
              <a:rPr lang="fi-FI" sz="2000" dirty="0"/>
              <a:t> -puolustuksella keskitytään puolustamaan laidoista tulevia rullalyöntejä ja jujuja.</a:t>
            </a:r>
          </a:p>
          <a:p>
            <a:r>
              <a:rPr lang="fi-FI" sz="2000" b="1" dirty="0"/>
              <a:t>Boxiin</a:t>
            </a:r>
            <a:r>
              <a:rPr lang="fi-FI" sz="2000" dirty="0"/>
              <a:t> liikutaan puolustuksen </a:t>
            </a:r>
            <a:r>
              <a:rPr lang="fi-FI" sz="2000" dirty="0" smtClean="0"/>
              <a:t>valmiuspaikoista, kun </a:t>
            </a:r>
            <a:r>
              <a:rPr lang="fi-FI" sz="2000" dirty="0"/>
              <a:t>vastustaja hyökkää 4- tai 2-paikalta.</a:t>
            </a:r>
          </a:p>
          <a:p>
            <a:endParaRPr lang="fi-FI" sz="2000" dirty="0"/>
          </a:p>
          <a:p>
            <a:r>
              <a:rPr lang="fi-FI" sz="2000" dirty="0"/>
              <a:t>Kovien viistolyöntien pääasiallinen puolustusvastuu on 5 –paikan pelaajalla. 6-paikan pelaajalla on iso vastuu takakentän roiskepalloista. 1-paikan pelaajalla on iso rooli torjunnan taakse tulevien jujujen puolustamisessa</a:t>
            </a:r>
            <a:r>
              <a:rPr lang="fi-FI" sz="2000" dirty="0">
                <a:latin typeface="Univers LT 47 CondensedLt" pitchFamily="50" charset="0"/>
              </a:rPr>
              <a:t>.</a:t>
            </a:r>
          </a:p>
          <a:p>
            <a:endParaRPr lang="fi-FI" sz="2000" dirty="0">
              <a:latin typeface="Univers LT 47 CondensedLt" pitchFamily="50" charset="0"/>
            </a:endParaRPr>
          </a:p>
          <a:p>
            <a:r>
              <a:rPr lang="fi-FI" sz="2000" dirty="0"/>
              <a:t>Puolustusmuodossa </a:t>
            </a:r>
            <a:r>
              <a:rPr lang="fi-FI" sz="2000" dirty="0" smtClean="0"/>
              <a:t>pidetään yleisesti torjunnalla raja kiinni. Voidaan </a:t>
            </a:r>
            <a:r>
              <a:rPr lang="fi-FI" sz="2000" dirty="0"/>
              <a:t>pitää </a:t>
            </a:r>
            <a:r>
              <a:rPr lang="fi-FI" sz="2000" dirty="0" smtClean="0"/>
              <a:t>aukikin </a:t>
            </a:r>
            <a:r>
              <a:rPr lang="fi-FI" sz="2000" dirty="0"/>
              <a:t>sopimuksen </a:t>
            </a:r>
            <a:r>
              <a:rPr lang="fi-FI" sz="2000" dirty="0" smtClean="0"/>
              <a:t>mukaan.</a:t>
            </a:r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>
              <a:latin typeface="Univers LT 47 CondensedLt" pitchFamily="50" charset="0"/>
            </a:endParaRPr>
          </a:p>
          <a:p>
            <a:endParaRPr lang="fi-FI" dirty="0">
              <a:latin typeface="Univers LT 47 CondensedLt" pitchFamily="50" charset="0"/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pic>
        <p:nvPicPr>
          <p:cNvPr id="5" name="Sisällön paikkamerkki 11" descr="Lentopallokenttä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66391"/>
            <a:ext cx="2834391" cy="5214937"/>
          </a:xfrm>
          <a:prstGeom prst="rect">
            <a:avLst/>
          </a:prstGeom>
        </p:spPr>
      </p:pic>
      <p:grpSp>
        <p:nvGrpSpPr>
          <p:cNvPr id="3" name="Ryhmä 20"/>
          <p:cNvGrpSpPr/>
          <p:nvPr/>
        </p:nvGrpSpPr>
        <p:grpSpPr>
          <a:xfrm>
            <a:off x="827584" y="5013176"/>
            <a:ext cx="285752" cy="428628"/>
            <a:chOff x="4071934" y="2285992"/>
            <a:chExt cx="285752" cy="428628"/>
          </a:xfrm>
          <a:scene3d>
            <a:camera prst="orthographicFront">
              <a:rot lat="0" lon="0" rev="18300000"/>
            </a:camera>
            <a:lightRig rig="threePt" dir="t"/>
          </a:scene3d>
        </p:grpSpPr>
        <p:sp>
          <p:nvSpPr>
            <p:cNvPr id="10" name="Ellipsi 9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5</a:t>
              </a:r>
            </a:p>
          </p:txBody>
        </p:sp>
        <p:cxnSp>
          <p:nvCxnSpPr>
            <p:cNvPr id="11" name="Suora yhdysviiva 10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Ellipsi 12"/>
          <p:cNvSpPr/>
          <p:nvPr/>
        </p:nvSpPr>
        <p:spPr>
          <a:xfrm>
            <a:off x="2483768" y="3861048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3" name="Ellipsi 22"/>
          <p:cNvSpPr/>
          <p:nvPr/>
        </p:nvSpPr>
        <p:spPr>
          <a:xfrm>
            <a:off x="2195736" y="3861048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27" name="Suora nuoliyhdysviiva 26"/>
          <p:cNvCxnSpPr/>
          <p:nvPr/>
        </p:nvCxnSpPr>
        <p:spPr>
          <a:xfrm flipH="1">
            <a:off x="2555776" y="3068960"/>
            <a:ext cx="504056" cy="504056"/>
          </a:xfrm>
          <a:prstGeom prst="straightConnector1">
            <a:avLst/>
          </a:prstGeom>
          <a:ln w="698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Ryhmä 20"/>
          <p:cNvGrpSpPr/>
          <p:nvPr/>
        </p:nvGrpSpPr>
        <p:grpSpPr>
          <a:xfrm>
            <a:off x="2195736" y="4437112"/>
            <a:ext cx="285752" cy="428628"/>
            <a:chOff x="4071934" y="2285992"/>
            <a:chExt cx="285752" cy="428628"/>
          </a:xfrm>
        </p:grpSpPr>
        <p:sp>
          <p:nvSpPr>
            <p:cNvPr id="31" name="Ellipsi 30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1</a:t>
              </a:r>
            </a:p>
          </p:txBody>
        </p:sp>
        <p:cxnSp>
          <p:nvCxnSpPr>
            <p:cNvPr id="32" name="Suora yhdysviiva 31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uora yhdysviiva 32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Ryhmä 20"/>
          <p:cNvGrpSpPr/>
          <p:nvPr/>
        </p:nvGrpSpPr>
        <p:grpSpPr>
          <a:xfrm>
            <a:off x="2195736" y="5301208"/>
            <a:ext cx="285752" cy="428628"/>
            <a:chOff x="4071934" y="2285992"/>
            <a:chExt cx="285752" cy="428628"/>
          </a:xfrm>
        </p:grpSpPr>
        <p:sp>
          <p:nvSpPr>
            <p:cNvPr id="35" name="Ellipsi 34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6</a:t>
              </a:r>
            </a:p>
          </p:txBody>
        </p:sp>
        <p:cxnSp>
          <p:nvCxnSpPr>
            <p:cNvPr id="36" name="Suora yhdysviiva 35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uora yhdysviiva 36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Ryhmä 20"/>
          <p:cNvGrpSpPr/>
          <p:nvPr/>
        </p:nvGrpSpPr>
        <p:grpSpPr>
          <a:xfrm>
            <a:off x="827584" y="4365104"/>
            <a:ext cx="285752" cy="428628"/>
            <a:chOff x="4071934" y="2285992"/>
            <a:chExt cx="285752" cy="428628"/>
          </a:xfrm>
          <a:scene3d>
            <a:camera prst="orthographicFront">
              <a:rot lat="0" lon="0" rev="18000000"/>
            </a:camera>
            <a:lightRig rig="threePt" dir="t"/>
          </a:scene3d>
        </p:grpSpPr>
        <p:sp>
          <p:nvSpPr>
            <p:cNvPr id="39" name="Ellipsi 38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4</a:t>
              </a:r>
            </a:p>
          </p:txBody>
        </p:sp>
        <p:cxnSp>
          <p:nvCxnSpPr>
            <p:cNvPr id="40" name="Suora yhdysviiva 39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uora yhdysviiva 40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Ryhmä 37"/>
          <p:cNvGrpSpPr/>
          <p:nvPr/>
        </p:nvGrpSpPr>
        <p:grpSpPr>
          <a:xfrm>
            <a:off x="179513" y="980728"/>
            <a:ext cx="1296144" cy="2088232"/>
            <a:chOff x="251520" y="1166391"/>
            <a:chExt cx="2834391" cy="5214937"/>
          </a:xfrm>
        </p:grpSpPr>
        <p:pic>
          <p:nvPicPr>
            <p:cNvPr id="42" name="Sisällön paikkamerkki 11" descr="Lentopallokenttä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520" y="1166391"/>
              <a:ext cx="2834391" cy="5214937"/>
            </a:xfrm>
            <a:prstGeom prst="rect">
              <a:avLst/>
            </a:prstGeom>
          </p:spPr>
        </p:pic>
        <p:grpSp>
          <p:nvGrpSpPr>
            <p:cNvPr id="15" name="Ryhmä 20"/>
            <p:cNvGrpSpPr/>
            <p:nvPr/>
          </p:nvGrpSpPr>
          <p:grpSpPr>
            <a:xfrm>
              <a:off x="827584" y="5373216"/>
              <a:ext cx="285752" cy="428628"/>
              <a:chOff x="4071934" y="2285992"/>
              <a:chExt cx="285752" cy="428628"/>
            </a:xfrm>
            <a:scene3d>
              <a:camera prst="orthographicFront">
                <a:rot lat="0" lon="0" rev="0"/>
              </a:camera>
              <a:lightRig rig="threePt" dir="t"/>
            </a:scene3d>
          </p:grpSpPr>
          <p:sp>
            <p:nvSpPr>
              <p:cNvPr id="59" name="Ellipsi 9"/>
              <p:cNvSpPr/>
              <p:nvPr/>
            </p:nvSpPr>
            <p:spPr>
              <a:xfrm>
                <a:off x="4071934" y="2428868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/>
                  <a:t>6</a:t>
                </a:r>
              </a:p>
            </p:txBody>
          </p:sp>
          <p:cxnSp>
            <p:nvCxnSpPr>
              <p:cNvPr id="60" name="Suora yhdysviiva 59"/>
              <p:cNvCxnSpPr/>
              <p:nvPr/>
            </p:nvCxnSpPr>
            <p:spPr>
              <a:xfrm rot="16200000" flipV="1">
                <a:off x="4018969" y="2357430"/>
                <a:ext cx="184723" cy="418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uora yhdysviiva 60"/>
              <p:cNvCxnSpPr/>
              <p:nvPr/>
            </p:nvCxnSpPr>
            <p:spPr>
              <a:xfrm rot="5400000" flipH="1" flipV="1">
                <a:off x="4232057" y="2363559"/>
                <a:ext cx="184724" cy="295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Ellipsi 43"/>
            <p:cNvSpPr/>
            <p:nvPr/>
          </p:nvSpPr>
          <p:spPr>
            <a:xfrm>
              <a:off x="899592" y="386104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45" name="Ellipsi 44"/>
            <p:cNvSpPr/>
            <p:nvPr/>
          </p:nvSpPr>
          <p:spPr>
            <a:xfrm>
              <a:off x="611560" y="386104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cxnSp>
          <p:nvCxnSpPr>
            <p:cNvPr id="46" name="Suora nuoliyhdysviiva 45"/>
            <p:cNvCxnSpPr/>
            <p:nvPr/>
          </p:nvCxnSpPr>
          <p:spPr>
            <a:xfrm>
              <a:off x="251520" y="2954369"/>
              <a:ext cx="576064" cy="690656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Ryhmä 20"/>
            <p:cNvGrpSpPr/>
            <p:nvPr/>
          </p:nvGrpSpPr>
          <p:grpSpPr>
            <a:xfrm>
              <a:off x="2195736" y="4437112"/>
              <a:ext cx="285752" cy="428628"/>
              <a:chOff x="4071934" y="2285992"/>
              <a:chExt cx="285752" cy="428628"/>
            </a:xfrm>
            <a:scene3d>
              <a:camera prst="orthographicFront">
                <a:rot lat="0" lon="0" rev="2700000"/>
              </a:camera>
              <a:lightRig rig="threePt" dir="t"/>
            </a:scene3d>
          </p:grpSpPr>
          <p:sp>
            <p:nvSpPr>
              <p:cNvPr id="56" name="Ellipsi 55"/>
              <p:cNvSpPr/>
              <p:nvPr/>
            </p:nvSpPr>
            <p:spPr>
              <a:xfrm>
                <a:off x="4071934" y="2428868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/>
                  <a:t>2</a:t>
                </a:r>
              </a:p>
            </p:txBody>
          </p:sp>
          <p:cxnSp>
            <p:nvCxnSpPr>
              <p:cNvPr id="57" name="Suora yhdysviiva 56"/>
              <p:cNvCxnSpPr/>
              <p:nvPr/>
            </p:nvCxnSpPr>
            <p:spPr>
              <a:xfrm rot="16200000" flipV="1">
                <a:off x="4018969" y="2357430"/>
                <a:ext cx="184723" cy="418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uora yhdysviiva 57"/>
              <p:cNvCxnSpPr/>
              <p:nvPr/>
            </p:nvCxnSpPr>
            <p:spPr>
              <a:xfrm rot="5400000" flipH="1" flipV="1">
                <a:off x="4232057" y="2363559"/>
                <a:ext cx="184724" cy="295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Ryhmä 20"/>
            <p:cNvGrpSpPr/>
            <p:nvPr/>
          </p:nvGrpSpPr>
          <p:grpSpPr>
            <a:xfrm>
              <a:off x="2195736" y="5013176"/>
              <a:ext cx="285752" cy="428628"/>
              <a:chOff x="4071934" y="2285992"/>
              <a:chExt cx="285752" cy="428628"/>
            </a:xfrm>
            <a:scene3d>
              <a:camera prst="orthographicFront">
                <a:rot lat="0" lon="0" rev="2700000"/>
              </a:camera>
              <a:lightRig rig="threePt" dir="t"/>
            </a:scene3d>
          </p:grpSpPr>
          <p:sp>
            <p:nvSpPr>
              <p:cNvPr id="53" name="Ellipsi 52"/>
              <p:cNvSpPr/>
              <p:nvPr/>
            </p:nvSpPr>
            <p:spPr>
              <a:xfrm>
                <a:off x="4071934" y="2428868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/>
                  <a:t>1</a:t>
                </a:r>
              </a:p>
            </p:txBody>
          </p:sp>
          <p:cxnSp>
            <p:nvCxnSpPr>
              <p:cNvPr id="54" name="Suora yhdysviiva 53"/>
              <p:cNvCxnSpPr/>
              <p:nvPr/>
            </p:nvCxnSpPr>
            <p:spPr>
              <a:xfrm rot="16200000" flipV="1">
                <a:off x="4018969" y="2357430"/>
                <a:ext cx="184723" cy="418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uora yhdysviiva 54"/>
              <p:cNvCxnSpPr/>
              <p:nvPr/>
            </p:nvCxnSpPr>
            <p:spPr>
              <a:xfrm rot="5400000" flipH="1" flipV="1">
                <a:off x="4232057" y="2363559"/>
                <a:ext cx="184724" cy="295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Ryhmä 20"/>
            <p:cNvGrpSpPr/>
            <p:nvPr/>
          </p:nvGrpSpPr>
          <p:grpSpPr>
            <a:xfrm>
              <a:off x="755576" y="4509120"/>
              <a:ext cx="285752" cy="428628"/>
              <a:chOff x="4071934" y="2285992"/>
              <a:chExt cx="285752" cy="428628"/>
            </a:xfrm>
            <a:scene3d>
              <a:camera prst="orthographicFront">
                <a:rot lat="0" lon="0" rev="0"/>
              </a:camera>
              <a:lightRig rig="threePt" dir="t"/>
            </a:scene3d>
          </p:grpSpPr>
          <p:sp>
            <p:nvSpPr>
              <p:cNvPr id="50" name="Ellipsi 49"/>
              <p:cNvSpPr/>
              <p:nvPr/>
            </p:nvSpPr>
            <p:spPr>
              <a:xfrm>
                <a:off x="4071934" y="2428868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/>
                  <a:t>5</a:t>
                </a:r>
              </a:p>
            </p:txBody>
          </p:sp>
          <p:cxnSp>
            <p:nvCxnSpPr>
              <p:cNvPr id="51" name="Suora yhdysviiva 50"/>
              <p:cNvCxnSpPr/>
              <p:nvPr/>
            </p:nvCxnSpPr>
            <p:spPr>
              <a:xfrm rot="16200000" flipV="1">
                <a:off x="4018969" y="2357430"/>
                <a:ext cx="184723" cy="418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uora yhdysviiva 51"/>
              <p:cNvCxnSpPr/>
              <p:nvPr/>
            </p:nvCxnSpPr>
            <p:spPr>
              <a:xfrm rot="5400000" flipH="1" flipV="1">
                <a:off x="4232057" y="2363559"/>
                <a:ext cx="184724" cy="295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4" name="Suora yhdysviiva 63"/>
          <p:cNvCxnSpPr/>
          <p:nvPr/>
        </p:nvCxnSpPr>
        <p:spPr>
          <a:xfrm flipH="1">
            <a:off x="1043608" y="4797152"/>
            <a:ext cx="122413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uora yhdysviiva 64"/>
          <p:cNvCxnSpPr>
            <a:stCxn id="31" idx="4"/>
          </p:cNvCxnSpPr>
          <p:nvPr/>
        </p:nvCxnSpPr>
        <p:spPr>
          <a:xfrm>
            <a:off x="2338612" y="4865740"/>
            <a:ext cx="1140" cy="5074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uora yhdysviiva 68"/>
          <p:cNvCxnSpPr/>
          <p:nvPr/>
        </p:nvCxnSpPr>
        <p:spPr>
          <a:xfrm flipH="1" flipV="1">
            <a:off x="1115616" y="5373216"/>
            <a:ext cx="1226416" cy="228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uora yhdysviiva 71"/>
          <p:cNvCxnSpPr/>
          <p:nvPr/>
        </p:nvCxnSpPr>
        <p:spPr>
          <a:xfrm>
            <a:off x="1043608" y="4797152"/>
            <a:ext cx="8385" cy="58444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ikehys 77"/>
          <p:cNvSpPr txBox="1"/>
          <p:nvPr/>
        </p:nvSpPr>
        <p:spPr>
          <a:xfrm>
            <a:off x="1187624" y="48691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”BOXI”</a:t>
            </a:r>
          </a:p>
        </p:txBody>
      </p:sp>
      <p:sp>
        <p:nvSpPr>
          <p:cNvPr id="79" name="Vasen aaltosulje 78"/>
          <p:cNvSpPr/>
          <p:nvPr/>
        </p:nvSpPr>
        <p:spPr>
          <a:xfrm>
            <a:off x="2195736" y="5733256"/>
            <a:ext cx="144016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Vasen aaltosulje 79"/>
          <p:cNvSpPr/>
          <p:nvPr/>
        </p:nvSpPr>
        <p:spPr>
          <a:xfrm>
            <a:off x="2627784" y="5445224"/>
            <a:ext cx="144016" cy="288032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1" name="Tekstikehys 80"/>
          <p:cNvSpPr txBox="1"/>
          <p:nvPr/>
        </p:nvSpPr>
        <p:spPr>
          <a:xfrm>
            <a:off x="1547664" y="57332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~2m</a:t>
            </a:r>
          </a:p>
        </p:txBody>
      </p:sp>
      <p:sp>
        <p:nvSpPr>
          <p:cNvPr id="82" name="Tekstikehys 81"/>
          <p:cNvSpPr txBox="1"/>
          <p:nvPr/>
        </p:nvSpPr>
        <p:spPr>
          <a:xfrm>
            <a:off x="2411760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~1,2m</a:t>
            </a:r>
          </a:p>
        </p:txBody>
      </p:sp>
      <p:cxnSp>
        <p:nvCxnSpPr>
          <p:cNvPr id="84" name="Suora nuoliyhdysviiva 83"/>
          <p:cNvCxnSpPr/>
          <p:nvPr/>
        </p:nvCxnSpPr>
        <p:spPr>
          <a:xfrm flipH="1" flipV="1">
            <a:off x="1907704" y="4365104"/>
            <a:ext cx="216024" cy="2160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uora nuoliyhdysviiva 84"/>
          <p:cNvCxnSpPr/>
          <p:nvPr/>
        </p:nvCxnSpPr>
        <p:spPr>
          <a:xfrm flipV="1">
            <a:off x="2483768" y="4293096"/>
            <a:ext cx="216024" cy="28803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uora nuoliyhdysviiva 87"/>
          <p:cNvCxnSpPr/>
          <p:nvPr/>
        </p:nvCxnSpPr>
        <p:spPr>
          <a:xfrm flipV="1">
            <a:off x="2339752" y="4221088"/>
            <a:ext cx="72008" cy="2160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uora nuoliyhdysviiva 90"/>
          <p:cNvCxnSpPr/>
          <p:nvPr/>
        </p:nvCxnSpPr>
        <p:spPr>
          <a:xfrm flipV="1">
            <a:off x="899592" y="4077072"/>
            <a:ext cx="72008" cy="28803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uora nuoliyhdysviiva 93"/>
          <p:cNvCxnSpPr/>
          <p:nvPr/>
        </p:nvCxnSpPr>
        <p:spPr>
          <a:xfrm flipV="1">
            <a:off x="1187624" y="4365104"/>
            <a:ext cx="288032" cy="7200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uora nuoliyhdysviiva 96"/>
          <p:cNvCxnSpPr/>
          <p:nvPr/>
        </p:nvCxnSpPr>
        <p:spPr>
          <a:xfrm flipV="1">
            <a:off x="827584" y="4797152"/>
            <a:ext cx="0" cy="2160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uora nuoliyhdysviiva 103"/>
          <p:cNvCxnSpPr/>
          <p:nvPr/>
        </p:nvCxnSpPr>
        <p:spPr>
          <a:xfrm>
            <a:off x="971600" y="4797152"/>
            <a:ext cx="144016" cy="2160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uora nuoliyhdysviiva 105"/>
          <p:cNvCxnSpPr/>
          <p:nvPr/>
        </p:nvCxnSpPr>
        <p:spPr>
          <a:xfrm flipV="1">
            <a:off x="1115616" y="4941168"/>
            <a:ext cx="216024" cy="2160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uora nuoliyhdysviiva 108"/>
          <p:cNvCxnSpPr/>
          <p:nvPr/>
        </p:nvCxnSpPr>
        <p:spPr>
          <a:xfrm>
            <a:off x="1043608" y="5445224"/>
            <a:ext cx="432048" cy="7200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uora nuoliyhdysviiva 110"/>
          <p:cNvCxnSpPr/>
          <p:nvPr/>
        </p:nvCxnSpPr>
        <p:spPr>
          <a:xfrm flipH="1" flipV="1">
            <a:off x="1835696" y="5445224"/>
            <a:ext cx="288032" cy="14401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uora nuoliyhdysviiva 112"/>
          <p:cNvCxnSpPr/>
          <p:nvPr/>
        </p:nvCxnSpPr>
        <p:spPr>
          <a:xfrm flipH="1" flipV="1">
            <a:off x="2267744" y="5085184"/>
            <a:ext cx="72008" cy="28803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uora nuoliyhdysviiva 114"/>
          <p:cNvCxnSpPr/>
          <p:nvPr/>
        </p:nvCxnSpPr>
        <p:spPr>
          <a:xfrm>
            <a:off x="2555776" y="5805264"/>
            <a:ext cx="21602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6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54372" y="262692"/>
            <a:ext cx="7164288" cy="936104"/>
          </a:xfrm>
        </p:spPr>
        <p:txBody>
          <a:bodyPr anchor="t">
            <a:normAutofit/>
          </a:bodyPr>
          <a:lstStyle/>
          <a:p>
            <a:r>
              <a:rPr lang="fi-FI" sz="3600" b="1" dirty="0" smtClean="0">
                <a:solidFill>
                  <a:srgbClr val="23408F"/>
                </a:solidFill>
                <a:latin typeface="Univers LT Std 85 XBlk" pitchFamily="34" charset="0"/>
              </a:rPr>
              <a:t>Toimituspallojen puolustus</a:t>
            </a:r>
            <a:endParaRPr lang="fi-FI" sz="3600" b="1" dirty="0">
              <a:solidFill>
                <a:srgbClr val="23408F"/>
              </a:solidFill>
              <a:latin typeface="Univers LT Std 85 XBlk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635896" y="1340768"/>
            <a:ext cx="504055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Toimituspallojen </a:t>
            </a:r>
            <a:r>
              <a:rPr lang="fi-FI" b="1" dirty="0" smtClean="0"/>
              <a:t>(helpot pallot) nostaminen</a:t>
            </a:r>
            <a:r>
              <a:rPr lang="fi-FI" b="1" dirty="0"/>
              <a:t>:</a:t>
            </a:r>
          </a:p>
          <a:p>
            <a:pPr marL="285750" indent="-285750">
              <a:buFontTx/>
              <a:buChar char="•"/>
            </a:pPr>
            <a:r>
              <a:rPr lang="fi-FI" dirty="0" smtClean="0"/>
              <a:t>Huuto: IRTI!</a:t>
            </a:r>
          </a:p>
          <a:p>
            <a:pPr marL="285750" indent="-285750">
              <a:buFontTx/>
              <a:buChar char="•"/>
            </a:pPr>
            <a:r>
              <a:rPr lang="fi-FI" dirty="0" smtClean="0"/>
              <a:t>Kaikki </a:t>
            </a:r>
            <a:r>
              <a:rPr lang="fi-FI" dirty="0"/>
              <a:t>torjujat irtoavat verkolta puolustamaan helppoja palloja (paitsi passari, joka voi jäädä verkolle).</a:t>
            </a:r>
          </a:p>
          <a:p>
            <a:pPr marL="742950" lvl="1" indent="-285750">
              <a:buFontTx/>
              <a:buChar char="•"/>
            </a:pPr>
            <a:r>
              <a:rPr lang="fi-FI" dirty="0"/>
              <a:t>Torjujat eivät saa peruuttaa kentän rajojen ulkopuolelle</a:t>
            </a:r>
          </a:p>
          <a:p>
            <a:pPr marL="285750" indent="-285750">
              <a:buFontTx/>
              <a:buChar char="•"/>
            </a:pPr>
            <a:r>
              <a:rPr lang="fi-FI" dirty="0"/>
              <a:t>5- </a:t>
            </a:r>
            <a:r>
              <a:rPr lang="fi-FI" dirty="0" smtClean="0"/>
              <a:t>ja </a:t>
            </a:r>
            <a:r>
              <a:rPr lang="fi-FI" dirty="0"/>
              <a:t>1-paikan pelaajat liikkuvat lähtöpaikoilta hieman taaemmaksi pois rajoilta.</a:t>
            </a:r>
          </a:p>
          <a:p>
            <a:pPr marL="285750" indent="-285750">
              <a:buFontTx/>
              <a:buChar char="•"/>
            </a:pPr>
            <a:r>
              <a:rPr lang="fi-FI" dirty="0"/>
              <a:t>6-paikan pelaaja pelaa keskellä takana.</a:t>
            </a:r>
          </a:p>
          <a:p>
            <a:pPr>
              <a:buFontTx/>
              <a:buChar char="-"/>
            </a:pPr>
            <a:endParaRPr lang="fi-FI" dirty="0"/>
          </a:p>
          <a:p>
            <a:r>
              <a:rPr lang="fi-FI" dirty="0"/>
              <a:t>Mikäli vastustaja toimittaa pallon jalat maassa </a:t>
            </a:r>
            <a:r>
              <a:rPr lang="fi-FI" dirty="0" smtClean="0"/>
              <a:t>verkon yli, </a:t>
            </a:r>
            <a:r>
              <a:rPr lang="fi-FI" dirty="0"/>
              <a:t>voi passari juosta suoraan verkolle.</a:t>
            </a:r>
          </a:p>
          <a:p>
            <a:r>
              <a:rPr lang="fi-FI" dirty="0"/>
              <a:t>Mikäli vastustaja suorittaa yhdellä kädellä ”toimituksen” verkon yli </a:t>
            </a:r>
            <a:r>
              <a:rPr lang="fi-FI" dirty="0" smtClean="0"/>
              <a:t>,on </a:t>
            </a:r>
            <a:r>
              <a:rPr lang="fi-FI" dirty="0"/>
              <a:t>passarin ensin puolustettava pallo </a:t>
            </a:r>
            <a:r>
              <a:rPr lang="fi-FI" dirty="0" smtClean="0"/>
              <a:t>ennen, </a:t>
            </a:r>
            <a:r>
              <a:rPr lang="fi-FI" dirty="0"/>
              <a:t>kuin lähtee verkolle. Välittömästi </a:t>
            </a:r>
            <a:r>
              <a:rPr lang="fi-FI" dirty="0" smtClean="0"/>
              <a:t>,kun </a:t>
            </a:r>
            <a:r>
              <a:rPr lang="fi-FI" dirty="0"/>
              <a:t>passari </a:t>
            </a:r>
            <a:r>
              <a:rPr lang="fi-FI" dirty="0" smtClean="0"/>
              <a:t>näkee, </a:t>
            </a:r>
            <a:r>
              <a:rPr lang="fi-FI" dirty="0"/>
              <a:t>ettei yhden käden toimitus ole tulossa hänelle, voi hän siirtyä verkolle.</a:t>
            </a:r>
          </a:p>
          <a:p>
            <a:pPr>
              <a:buFontTx/>
              <a:buChar char="-"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pic>
        <p:nvPicPr>
          <p:cNvPr id="5" name="Sisällön paikkamerkki 11" descr="Lentopallokenttä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66391"/>
            <a:ext cx="2834391" cy="5214937"/>
          </a:xfrm>
          <a:prstGeom prst="rect">
            <a:avLst/>
          </a:prstGeom>
        </p:spPr>
      </p:pic>
      <p:grpSp>
        <p:nvGrpSpPr>
          <p:cNvPr id="3" name="Ryhmä 20"/>
          <p:cNvGrpSpPr/>
          <p:nvPr/>
        </p:nvGrpSpPr>
        <p:grpSpPr>
          <a:xfrm rot="21312604">
            <a:off x="924054" y="5238309"/>
            <a:ext cx="323118" cy="428628"/>
            <a:chOff x="4071934" y="2285992"/>
            <a:chExt cx="285752" cy="428628"/>
          </a:xfrm>
        </p:grpSpPr>
        <p:sp>
          <p:nvSpPr>
            <p:cNvPr id="10" name="Ellipsi 9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Ellipsi 12"/>
          <p:cNvSpPr/>
          <p:nvPr/>
        </p:nvSpPr>
        <p:spPr>
          <a:xfrm>
            <a:off x="755576" y="4194337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3" name="Ellipsi 22"/>
          <p:cNvSpPr/>
          <p:nvPr/>
        </p:nvSpPr>
        <p:spPr>
          <a:xfrm>
            <a:off x="1448821" y="4165743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4" name="Ellipsi 23"/>
          <p:cNvSpPr/>
          <p:nvPr/>
        </p:nvSpPr>
        <p:spPr>
          <a:xfrm>
            <a:off x="2206284" y="4165743"/>
            <a:ext cx="285752" cy="2857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25" name="Ryhmä 20"/>
          <p:cNvGrpSpPr/>
          <p:nvPr/>
        </p:nvGrpSpPr>
        <p:grpSpPr>
          <a:xfrm rot="20341366">
            <a:off x="2005396" y="5214107"/>
            <a:ext cx="285752" cy="428628"/>
            <a:chOff x="4071934" y="2285992"/>
            <a:chExt cx="285752" cy="428628"/>
          </a:xfrm>
        </p:grpSpPr>
        <p:sp>
          <p:nvSpPr>
            <p:cNvPr id="26" name="Ellipsi 25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7" name="Suora yhdysviiva 26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uora yhdysviiva 27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Ryhmä 20"/>
          <p:cNvGrpSpPr/>
          <p:nvPr/>
        </p:nvGrpSpPr>
        <p:grpSpPr>
          <a:xfrm>
            <a:off x="1488787" y="5410930"/>
            <a:ext cx="285752" cy="428628"/>
            <a:chOff x="4071934" y="2285992"/>
            <a:chExt cx="285752" cy="428628"/>
          </a:xfrm>
        </p:grpSpPr>
        <p:sp>
          <p:nvSpPr>
            <p:cNvPr id="30" name="Ellipsi 29"/>
            <p:cNvSpPr/>
            <p:nvPr/>
          </p:nvSpPr>
          <p:spPr>
            <a:xfrm>
              <a:off x="4071934" y="2428868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31" name="Suora yhdysviiva 30"/>
            <p:cNvCxnSpPr/>
            <p:nvPr/>
          </p:nvCxnSpPr>
          <p:spPr>
            <a:xfrm rot="16200000" flipV="1">
              <a:off x="4018969" y="2357430"/>
              <a:ext cx="184723" cy="41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uora yhdysviiva 31"/>
            <p:cNvCxnSpPr/>
            <p:nvPr/>
          </p:nvCxnSpPr>
          <p:spPr>
            <a:xfrm rot="5400000" flipH="1" flipV="1">
              <a:off x="4232057" y="2363559"/>
              <a:ext cx="184724" cy="29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uora nuoliyhdysviiva 33"/>
          <p:cNvCxnSpPr/>
          <p:nvPr/>
        </p:nvCxnSpPr>
        <p:spPr>
          <a:xfrm flipH="1" flipV="1">
            <a:off x="611560" y="5371797"/>
            <a:ext cx="265686" cy="16308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 flipV="1">
            <a:off x="1264401" y="5114000"/>
            <a:ext cx="92210" cy="230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/>
          <p:nvPr/>
        </p:nvCxnSpPr>
        <p:spPr>
          <a:xfrm flipV="1">
            <a:off x="2365874" y="5110243"/>
            <a:ext cx="126162" cy="22267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 flipH="1" flipV="1">
            <a:off x="855102" y="5690340"/>
            <a:ext cx="552181" cy="63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/>
          <p:nvPr/>
        </p:nvCxnSpPr>
        <p:spPr>
          <a:xfrm>
            <a:off x="1817862" y="5690340"/>
            <a:ext cx="53892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uora nuoliyhdysviiva 43"/>
          <p:cNvCxnSpPr/>
          <p:nvPr/>
        </p:nvCxnSpPr>
        <p:spPr>
          <a:xfrm flipH="1" flipV="1">
            <a:off x="1787427" y="4847257"/>
            <a:ext cx="220565" cy="38005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nuoliyhdysviiva 44"/>
          <p:cNvCxnSpPr/>
          <p:nvPr/>
        </p:nvCxnSpPr>
        <p:spPr>
          <a:xfrm flipH="1" flipV="1">
            <a:off x="1507260" y="5016064"/>
            <a:ext cx="112412" cy="42916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/>
          <p:nvPr/>
        </p:nvCxnSpPr>
        <p:spPr>
          <a:xfrm flipH="1" flipV="1">
            <a:off x="865393" y="5043492"/>
            <a:ext cx="80364" cy="27725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nuoliyhdysviiva 40"/>
          <p:cNvCxnSpPr/>
          <p:nvPr/>
        </p:nvCxnSpPr>
        <p:spPr>
          <a:xfrm flipV="1">
            <a:off x="1072666" y="4247355"/>
            <a:ext cx="191838" cy="7804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uora nuoliyhdysviiva 41"/>
          <p:cNvCxnSpPr/>
          <p:nvPr/>
        </p:nvCxnSpPr>
        <p:spPr>
          <a:xfrm>
            <a:off x="1641610" y="4463507"/>
            <a:ext cx="27105" cy="2773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uora nuoliyhdysviiva 45"/>
          <p:cNvCxnSpPr/>
          <p:nvPr/>
        </p:nvCxnSpPr>
        <p:spPr>
          <a:xfrm>
            <a:off x="2365874" y="4495858"/>
            <a:ext cx="27105" cy="2773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nuoliyhdysviiva 46"/>
          <p:cNvCxnSpPr/>
          <p:nvPr/>
        </p:nvCxnSpPr>
        <p:spPr>
          <a:xfrm>
            <a:off x="918652" y="4495858"/>
            <a:ext cx="27105" cy="2773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nuoliyhdysviiva 47"/>
          <p:cNvCxnSpPr/>
          <p:nvPr/>
        </p:nvCxnSpPr>
        <p:spPr>
          <a:xfrm flipV="1">
            <a:off x="1795820" y="4194337"/>
            <a:ext cx="159570" cy="10603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uora nuoliyhdysviiva 50"/>
          <p:cNvCxnSpPr/>
          <p:nvPr/>
        </p:nvCxnSpPr>
        <p:spPr>
          <a:xfrm flipV="1">
            <a:off x="2500172" y="4088300"/>
            <a:ext cx="159570" cy="10603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nuoliyhdysviiva 51"/>
          <p:cNvCxnSpPr/>
          <p:nvPr/>
        </p:nvCxnSpPr>
        <p:spPr>
          <a:xfrm flipH="1" flipV="1">
            <a:off x="2007992" y="4141318"/>
            <a:ext cx="189220" cy="15905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nuoliyhdysviiva 52"/>
          <p:cNvCxnSpPr/>
          <p:nvPr/>
        </p:nvCxnSpPr>
        <p:spPr>
          <a:xfrm flipH="1" flipV="1">
            <a:off x="1299567" y="4088300"/>
            <a:ext cx="189220" cy="15905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nuoliyhdysviiva 53"/>
          <p:cNvCxnSpPr/>
          <p:nvPr/>
        </p:nvCxnSpPr>
        <p:spPr>
          <a:xfrm flipH="1" flipV="1">
            <a:off x="578391" y="4061789"/>
            <a:ext cx="189220" cy="15905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/>
          <p:cNvCxnSpPr/>
          <p:nvPr/>
        </p:nvCxnSpPr>
        <p:spPr>
          <a:xfrm>
            <a:off x="568026" y="2200417"/>
            <a:ext cx="12288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uora nuoliyhdysviiva 48"/>
          <p:cNvCxnSpPr/>
          <p:nvPr/>
        </p:nvCxnSpPr>
        <p:spPr>
          <a:xfrm>
            <a:off x="1677952" y="1985180"/>
            <a:ext cx="1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uora nuoliyhdysviiva 49"/>
          <p:cNvCxnSpPr/>
          <p:nvPr/>
        </p:nvCxnSpPr>
        <p:spPr>
          <a:xfrm flipH="1">
            <a:off x="2706648" y="2200417"/>
            <a:ext cx="12425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>
          <a:xfrm flipV="1">
            <a:off x="2392979" y="5434884"/>
            <a:ext cx="328888" cy="3095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0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53852" y="188640"/>
            <a:ext cx="7164288" cy="864096"/>
          </a:xfrm>
        </p:spPr>
        <p:txBody>
          <a:bodyPr anchor="t">
            <a:normAutofit/>
          </a:bodyPr>
          <a:lstStyle/>
          <a:p>
            <a:r>
              <a:rPr lang="fi-FI" sz="3600" b="1" dirty="0">
                <a:solidFill>
                  <a:srgbClr val="23408F"/>
                </a:solidFill>
                <a:latin typeface="Univers LT Std 85 XBlk" pitchFamily="34" charset="0"/>
              </a:rPr>
              <a:t>TERMINOLOGIAA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sp>
        <p:nvSpPr>
          <p:cNvPr id="5" name="Tekstiruutu 7"/>
          <p:cNvSpPr txBox="1"/>
          <p:nvPr/>
        </p:nvSpPr>
        <p:spPr>
          <a:xfrm>
            <a:off x="395536" y="1340768"/>
            <a:ext cx="828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>
              <a:latin typeface="Univers LT 47 CondensedLt" pitchFamily="50" charset="0"/>
            </a:endParaRPr>
          </a:p>
          <a:p>
            <a:pPr marL="285750" indent="-285750"/>
            <a:endParaRPr lang="fi-FI" dirty="0"/>
          </a:p>
        </p:txBody>
      </p:sp>
      <p:sp>
        <p:nvSpPr>
          <p:cNvPr id="6" name="Tekstikehys 5"/>
          <p:cNvSpPr txBox="1"/>
          <p:nvPr/>
        </p:nvSpPr>
        <p:spPr>
          <a:xfrm>
            <a:off x="395536" y="1219221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TORJUNNAN ASKELSARJAT</a:t>
            </a:r>
          </a:p>
          <a:p>
            <a:endParaRPr lang="fi-FI" dirty="0"/>
          </a:p>
          <a:p>
            <a:r>
              <a:rPr lang="fi-FI" dirty="0" smtClean="0"/>
              <a:t>YKKÖNEN (keskihyökkäystä vastaan):</a:t>
            </a:r>
            <a:r>
              <a:rPr lang="fi-FI" dirty="0" smtClean="0">
                <a:sym typeface="Wingdings" pitchFamily="2" charset="2"/>
              </a:rPr>
              <a:t> sivuaskel laukkana. Liikutaan </a:t>
            </a:r>
            <a:r>
              <a:rPr lang="fi-FI" dirty="0">
                <a:sym typeface="Wingdings" pitchFamily="2" charset="2"/>
              </a:rPr>
              <a:t>ulommalla jalalla työntämällä ja menosuunnan puoleinen jalka pysäyttää sivuttaisliikkeen. </a:t>
            </a:r>
            <a:r>
              <a:rPr lang="fi-FI" dirty="0" smtClean="0">
                <a:sym typeface="Wingdings" pitchFamily="2" charset="2"/>
              </a:rPr>
              <a:t>Kädet pään korkeudella, käsitehostus </a:t>
            </a:r>
            <a:r>
              <a:rPr lang="fi-FI" dirty="0">
                <a:sym typeface="Wingdings" pitchFamily="2" charset="2"/>
              </a:rPr>
              <a:t>ainoastaan </a:t>
            </a:r>
            <a:r>
              <a:rPr lang="fi-FI" dirty="0" smtClean="0">
                <a:sym typeface="Wingdings" pitchFamily="2" charset="2"/>
              </a:rPr>
              <a:t>vähäinen (hyökkäyksen nopeudesta riippuen).</a:t>
            </a:r>
            <a:endParaRPr lang="fi-FI" dirty="0">
              <a:sym typeface="Wingdings" pitchFamily="2" charset="2"/>
            </a:endParaRPr>
          </a:p>
          <a:p>
            <a:endParaRPr lang="fi-FI" dirty="0">
              <a:sym typeface="Wingdings" pitchFamily="2" charset="2"/>
            </a:endParaRPr>
          </a:p>
          <a:p>
            <a:r>
              <a:rPr lang="fi-FI" dirty="0" smtClean="0">
                <a:sym typeface="Wingdings" pitchFamily="2" charset="2"/>
              </a:rPr>
              <a:t>KAKKONEN (laituri mennessään laitatorjuntaan): </a:t>
            </a:r>
            <a:r>
              <a:rPr lang="fi-FI" dirty="0">
                <a:sym typeface="Wingdings" pitchFamily="2" charset="2"/>
              </a:rPr>
              <a:t>ristiin  viereen (ristiaskel </a:t>
            </a:r>
            <a:r>
              <a:rPr lang="fi-FI" dirty="0" smtClean="0">
                <a:sym typeface="Wingdings" pitchFamily="2" charset="2"/>
              </a:rPr>
              <a:t>vielä </a:t>
            </a:r>
            <a:r>
              <a:rPr lang="fi-FI" dirty="0">
                <a:sym typeface="Wingdings" pitchFamily="2" charset="2"/>
              </a:rPr>
              <a:t>vähän </a:t>
            </a:r>
            <a:r>
              <a:rPr lang="fi-FI" dirty="0" smtClean="0">
                <a:sym typeface="Wingdings" pitchFamily="2" charset="2"/>
              </a:rPr>
              <a:t>pidemmälle, </a:t>
            </a:r>
            <a:r>
              <a:rPr lang="fi-FI" dirty="0">
                <a:sym typeface="Wingdings" pitchFamily="2" charset="2"/>
              </a:rPr>
              <a:t>kuin ykkösellä). </a:t>
            </a:r>
            <a:r>
              <a:rPr lang="fi-FI" dirty="0" smtClean="0">
                <a:sym typeface="Wingdings" pitchFamily="2" charset="2"/>
              </a:rPr>
              <a:t>Käsitehostus sama, kuin iskulyöntihypyssä.</a:t>
            </a:r>
            <a:endParaRPr lang="fi-FI" dirty="0">
              <a:sym typeface="Wingdings" pitchFamily="2" charset="2"/>
            </a:endParaRPr>
          </a:p>
          <a:p>
            <a:endParaRPr lang="fi-FI" dirty="0">
              <a:sym typeface="Wingdings" pitchFamily="2" charset="2"/>
            </a:endParaRPr>
          </a:p>
          <a:p>
            <a:r>
              <a:rPr lang="fi-FI" dirty="0" smtClean="0">
                <a:sym typeface="Wingdings" pitchFamily="2" charset="2"/>
              </a:rPr>
              <a:t>KOLMONEN (keskitorjuja mennessään laitatorjuntaan): avaus torjuntasuunnan puoleisella jalalla </a:t>
            </a:r>
            <a:r>
              <a:rPr lang="fi-FI" dirty="0">
                <a:sym typeface="Wingdings" pitchFamily="2" charset="2"/>
              </a:rPr>
              <a:t> </a:t>
            </a:r>
            <a:r>
              <a:rPr lang="fi-FI" dirty="0" err="1">
                <a:sym typeface="Wingdings" pitchFamily="2" charset="2"/>
              </a:rPr>
              <a:t>ristiin</a:t>
            </a:r>
            <a:r>
              <a:rPr lang="fi-FI" dirty="0">
                <a:sym typeface="Wingdings" pitchFamily="2" charset="2"/>
              </a:rPr>
              <a:t> viereen. Käsitehostus </a:t>
            </a:r>
            <a:r>
              <a:rPr lang="fi-FI" dirty="0" smtClean="0">
                <a:sym typeface="Wingdings" pitchFamily="2" charset="2"/>
              </a:rPr>
              <a:t>sama, </a:t>
            </a:r>
            <a:r>
              <a:rPr lang="fi-FI" dirty="0">
                <a:sym typeface="Wingdings" pitchFamily="2" charset="2"/>
              </a:rPr>
              <a:t>kuin iskulyöntihypyssä.</a:t>
            </a:r>
          </a:p>
          <a:p>
            <a:endParaRPr lang="fi-FI" dirty="0">
              <a:sym typeface="Wingdings" pitchFamily="2" charset="2"/>
            </a:endParaRPr>
          </a:p>
          <a:p>
            <a:endParaRPr lang="fi-FI" dirty="0">
              <a:sym typeface="Wingdings" pitchFamily="2" charset="2"/>
            </a:endParaRPr>
          </a:p>
          <a:p>
            <a:r>
              <a:rPr lang="fi-FI" b="1" dirty="0"/>
              <a:t>JATKOHYÖKKÄYS</a:t>
            </a:r>
          </a:p>
          <a:p>
            <a:r>
              <a:rPr lang="fi-FI" dirty="0" err="1"/>
              <a:t>Käänny-juokse</a:t>
            </a:r>
            <a:r>
              <a:rPr lang="fi-FI" dirty="0"/>
              <a:t> – askelsarjat (vauhdinhaku jatkohyökkäykseen verkolta</a:t>
            </a:r>
            <a:r>
              <a:rPr lang="fi-FI" dirty="0" smtClean="0"/>
              <a:t>):</a:t>
            </a:r>
            <a:endParaRPr lang="fi-FI" dirty="0"/>
          </a:p>
          <a:p>
            <a:pPr marL="285750" indent="-285750">
              <a:buFontTx/>
              <a:buChar char="-"/>
            </a:pPr>
            <a:r>
              <a:rPr lang="fi-FI" dirty="0"/>
              <a:t>4-paikalta: neljä askelta taakse ja neljä eteen (oikeakätinen)</a:t>
            </a:r>
          </a:p>
          <a:p>
            <a:pPr marL="285750" indent="-285750">
              <a:buFontTx/>
              <a:buChar char="-"/>
            </a:pPr>
            <a:r>
              <a:rPr lang="fi-FI" dirty="0"/>
              <a:t>2-paikalta: viisi taakse ja neljä </a:t>
            </a:r>
            <a:r>
              <a:rPr lang="fi-FI" dirty="0" smtClean="0"/>
              <a:t>eteen (oikeakätinen)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Vasenkätiset </a:t>
            </a:r>
            <a:r>
              <a:rPr lang="fi-FI" dirty="0"/>
              <a:t>2/4 –paikka </a:t>
            </a:r>
            <a:r>
              <a:rPr lang="fi-FI" dirty="0" smtClean="0"/>
              <a:t>päinvastoin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Kääntymiset aina kentän suuntaan</a:t>
            </a:r>
            <a:endParaRPr lang="fi-FI" dirty="0"/>
          </a:p>
          <a:p>
            <a:endParaRPr lang="fi-FI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52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776864" cy="1143000"/>
          </a:xfrm>
        </p:spPr>
        <p:txBody>
          <a:bodyPr>
            <a:noAutofit/>
          </a:bodyPr>
          <a:lstStyle/>
          <a:p>
            <a:r>
              <a:rPr lang="fi-FI" sz="3200" b="1" dirty="0" smtClean="0">
                <a:solidFill>
                  <a:srgbClr val="23408F"/>
                </a:solidFill>
                <a:latin typeface="Univers LT Std 85 XBlk" pitchFamily="34" charset="0"/>
              </a:rPr>
              <a:t>Siirtyminen isolle kentälle vaihe 1.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525963"/>
          </a:xfrm>
        </p:spPr>
        <p:txBody>
          <a:bodyPr>
            <a:normAutofit/>
          </a:bodyPr>
          <a:lstStyle/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Pallottoman pelaamisen korostaminen</a:t>
            </a:r>
          </a:p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Jokainen passaa vuorollaan. Passari vaihtuu jokaiseen rotaatioon. Passarina aina 1-paikan pelaaja. Muut peliroolit määräytyvät paikan mukaan, eli kukin pelaa sillä paikalla, jolla ”sattuu” olemaan. Jokaiseen rotaatioon vaihtuu siis pelirooli. </a:t>
            </a:r>
          </a:p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Tämä vaihe on tarkoitettu alussa paikkojen opettelemiseksi harjoituksiin. </a:t>
            </a:r>
            <a:r>
              <a:rPr lang="fi-FI" sz="2600" dirty="0" smtClean="0">
                <a:sym typeface="Wingdings" pitchFamily="2" charset="2"/>
              </a:rPr>
              <a:t>P</a:t>
            </a:r>
            <a:r>
              <a:rPr lang="fi-FI" sz="2600" dirty="0" smtClean="0">
                <a:sym typeface="Wingdings" pitchFamily="2" charset="2"/>
              </a:rPr>
              <a:t>elaamisen olisi suotavaa tapahtua </a:t>
            </a:r>
            <a:r>
              <a:rPr lang="fi-FI" sz="2600" dirty="0" smtClean="0">
                <a:sym typeface="Wingdings" pitchFamily="2" charset="2"/>
              </a:rPr>
              <a:t>vaiheen 2. </a:t>
            </a:r>
            <a:r>
              <a:rPr lang="fi-FI" sz="2600" dirty="0" smtClean="0">
                <a:sym typeface="Wingdings" pitchFamily="2" charset="2"/>
              </a:rPr>
              <a:t>tavalla. </a:t>
            </a:r>
            <a:r>
              <a:rPr lang="fi-FI" sz="2600" dirty="0" smtClean="0">
                <a:sym typeface="Wingdings" pitchFamily="2" charset="2"/>
              </a:rPr>
              <a:t>Tai vaikka </a:t>
            </a:r>
            <a:r>
              <a:rPr lang="fi-FI" sz="2600" dirty="0" smtClean="0">
                <a:sym typeface="Wingdings" pitchFamily="2" charset="2"/>
              </a:rPr>
              <a:t>vaihe 4.</a:t>
            </a:r>
            <a:r>
              <a:rPr lang="fi-FI" sz="2600" dirty="0" smtClean="0">
                <a:sym typeface="Wingdings" pitchFamily="2" charset="2"/>
              </a:rPr>
              <a:t> </a:t>
            </a:r>
            <a:r>
              <a:rPr lang="fi-FI" sz="2600" dirty="0" smtClean="0">
                <a:sym typeface="Wingdings" pitchFamily="2" charset="2"/>
              </a:rPr>
              <a:t>mikäli taitotaso riittää. </a:t>
            </a:r>
          </a:p>
          <a:p>
            <a:pPr lvl="1">
              <a:buFontTx/>
              <a:buChar char="•"/>
            </a:pPr>
            <a:endParaRPr lang="fi-FI" sz="2600" dirty="0"/>
          </a:p>
          <a:p>
            <a:pPr marL="285750" indent="-285750">
              <a:buFontTx/>
              <a:buChar char="•"/>
            </a:pPr>
            <a:endParaRPr lang="fi-FI" sz="3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67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776864" cy="1143000"/>
          </a:xfrm>
        </p:spPr>
        <p:txBody>
          <a:bodyPr>
            <a:noAutofit/>
          </a:bodyPr>
          <a:lstStyle/>
          <a:p>
            <a:r>
              <a:rPr lang="fi-FI" sz="3200" b="1" dirty="0" smtClean="0">
                <a:solidFill>
                  <a:srgbClr val="23408F"/>
                </a:solidFill>
                <a:latin typeface="Univers LT Std 85 XBlk" pitchFamily="34" charset="0"/>
              </a:rPr>
              <a:t>Siirtyminen isolle kentälle, vaihe 2.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525963"/>
          </a:xfrm>
        </p:spPr>
        <p:txBody>
          <a:bodyPr>
            <a:normAutofit/>
          </a:bodyPr>
          <a:lstStyle/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Pallottoman pelaamisen korostaminen</a:t>
            </a:r>
          </a:p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Kahdella passarilla pelaaminen. Passarit lähtevät ristipaikoilta, esim. 1- ja 4-paikoilta. Kulloinkin takana oleva passaa (</a:t>
            </a:r>
            <a:r>
              <a:rPr lang="fi-FI" sz="2200" dirty="0" smtClean="0">
                <a:sym typeface="Wingdings" pitchFamily="2" charset="2"/>
              </a:rPr>
              <a:t>takapassaritilanne).</a:t>
            </a:r>
          </a:p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Muut peliroolit määräytyvät paikan mukaan. Jokaiseen rotaatioon vaihtuu pelirooli.  </a:t>
            </a:r>
          </a:p>
          <a:p>
            <a:pPr lvl="1">
              <a:buFontTx/>
              <a:buChar char="•"/>
            </a:pPr>
            <a:endParaRPr lang="fi-FI" sz="2600" dirty="0"/>
          </a:p>
          <a:p>
            <a:pPr marL="285750" indent="-285750">
              <a:buFontTx/>
              <a:buChar char="•"/>
            </a:pPr>
            <a:endParaRPr lang="fi-FI" sz="3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85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776864" cy="1143000"/>
          </a:xfrm>
        </p:spPr>
        <p:txBody>
          <a:bodyPr>
            <a:noAutofit/>
          </a:bodyPr>
          <a:lstStyle/>
          <a:p>
            <a:r>
              <a:rPr lang="fi-FI" sz="3200" b="1" dirty="0" smtClean="0">
                <a:solidFill>
                  <a:srgbClr val="23408F"/>
                </a:solidFill>
                <a:latin typeface="Univers LT Std 85 XBlk" pitchFamily="34" charset="0"/>
              </a:rPr>
              <a:t>Siirtyminen isolle kentälle, vaihe 3.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300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3400" dirty="0">
              <a:sym typeface="Wingdings" pitchFamily="2" charset="2"/>
            </a:endParaRPr>
          </a:p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Pallottoman pelaamisen korostaminen</a:t>
            </a:r>
          </a:p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Kahdella passarilla pelaaminen</a:t>
            </a:r>
          </a:p>
          <a:p>
            <a:pPr lvl="2">
              <a:buFontTx/>
              <a:buChar char="•"/>
            </a:pPr>
            <a:r>
              <a:rPr lang="fi-FI" sz="2200" dirty="0" smtClean="0">
                <a:sym typeface="Wingdings" pitchFamily="2" charset="2"/>
              </a:rPr>
              <a:t>Koko ajan takapassaritilanne</a:t>
            </a:r>
          </a:p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Kaikki roolit kiinteinä koko erän/ pelin. Ristipaikoilla olevat passarit toimivat takana passarina ja edessä hakkurina.</a:t>
            </a:r>
          </a:p>
          <a:p>
            <a:pPr lvl="1">
              <a:buNone/>
            </a:pPr>
            <a:endParaRPr lang="fi-FI" sz="2600" dirty="0"/>
          </a:p>
          <a:p>
            <a:pPr marL="285750" indent="-285750">
              <a:buFontTx/>
              <a:buChar char="•"/>
            </a:pPr>
            <a:endParaRPr lang="fi-FI" sz="3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490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>
                <a:solidFill>
                  <a:srgbClr val="23408F"/>
                </a:solidFill>
                <a:latin typeface="Univers LT Std 85 XBlk" pitchFamily="34" charset="0"/>
              </a:rPr>
              <a:t>Siirtyminen isolle kentälle, vaihe 4. Lopullinen pelitapa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Siirtyminen yhden passarin pelaamiseen. Jokainen pelipaikka </a:t>
            </a:r>
            <a:r>
              <a:rPr lang="fi-FI" sz="2600" dirty="0" err="1" smtClean="0">
                <a:sym typeface="Wingdings" pitchFamily="2" charset="2"/>
              </a:rPr>
              <a:t>roolitettu</a:t>
            </a:r>
            <a:r>
              <a:rPr lang="fi-FI" sz="2600" dirty="0" smtClean="0">
                <a:sym typeface="Wingdings" pitchFamily="2" charset="2"/>
              </a:rPr>
              <a:t>. </a:t>
            </a:r>
            <a:r>
              <a:rPr lang="fi-FI" sz="2600" dirty="0" smtClean="0">
                <a:sym typeface="Wingdings" pitchFamily="2" charset="2"/>
              </a:rPr>
              <a:t>Tässä vaiheessa </a:t>
            </a:r>
            <a:r>
              <a:rPr lang="fi-FI" sz="2600" dirty="0" smtClean="0">
                <a:sym typeface="Wingdings" pitchFamily="2" charset="2"/>
              </a:rPr>
              <a:t>viimeistään myös  liberon mukaan ottaminen. </a:t>
            </a:r>
          </a:p>
          <a:p>
            <a:pPr lvl="2">
              <a:buFontTx/>
              <a:buChar char="•"/>
            </a:pPr>
            <a:r>
              <a:rPr lang="fi-FI" sz="2200" dirty="0">
                <a:sym typeface="Wingdings" panose="05000000000000000000" pitchFamily="2" charset="2"/>
              </a:rPr>
              <a:t>Tärkeää kuitenkin muistaa vaihtaa peliroolit peleihin. Suotavaa </a:t>
            </a:r>
            <a:r>
              <a:rPr lang="fi-FI" sz="2200" dirty="0" smtClean="0">
                <a:sym typeface="Wingdings" panose="05000000000000000000" pitchFamily="2" charset="2"/>
              </a:rPr>
              <a:t>olisi, </a:t>
            </a:r>
            <a:r>
              <a:rPr lang="fi-FI" sz="2200" dirty="0">
                <a:sym typeface="Wingdings" panose="05000000000000000000" pitchFamily="2" charset="2"/>
              </a:rPr>
              <a:t>että joukkueesta olisi löytynyt 2-3 passaria jotka voisivat passata. </a:t>
            </a:r>
            <a:r>
              <a:rPr lang="fi-FI" sz="2200" dirty="0" err="1" smtClean="0">
                <a:sym typeface="Wingdings" panose="05000000000000000000" pitchFamily="2" charset="2"/>
              </a:rPr>
              <a:t>Huilivuorossa</a:t>
            </a:r>
            <a:r>
              <a:rPr lang="fi-FI" sz="2200" dirty="0" smtClean="0">
                <a:sym typeface="Wingdings" panose="05000000000000000000" pitchFamily="2" charset="2"/>
              </a:rPr>
              <a:t> olevan passarin on suotavaa pelata myös jotain muuta paikkaa.</a:t>
            </a:r>
          </a:p>
          <a:p>
            <a:pPr lvl="1">
              <a:buFontTx/>
              <a:buChar char="•"/>
            </a:pPr>
            <a:r>
              <a:rPr lang="fi-FI" sz="2600" dirty="0" smtClean="0">
                <a:sym typeface="Wingdings" pitchFamily="2" charset="2"/>
              </a:rPr>
              <a:t>Suositeltavaa on että passaria </a:t>
            </a:r>
            <a:r>
              <a:rPr lang="fi-FI" sz="2600" dirty="0" err="1" smtClean="0">
                <a:sym typeface="Wingdings" pitchFamily="2" charset="2"/>
              </a:rPr>
              <a:t>lukuunottamatta</a:t>
            </a:r>
            <a:r>
              <a:rPr lang="fi-FI" sz="2600" dirty="0" smtClean="0">
                <a:sym typeface="Wingdings" pitchFamily="2" charset="2"/>
              </a:rPr>
              <a:t> pelipaikkoja kierrätetään ainakin B-ikäiseksi. Tavoite saada jokaiselle pelaajalle riittävät laajat peruslajitaidot. </a:t>
            </a:r>
            <a:endParaRPr lang="fi-FI" sz="1800" dirty="0" smtClean="0"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Aikajana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 Vaihe 1. </a:t>
            </a:r>
          </a:p>
          <a:p>
            <a:pPr lvl="1"/>
            <a:r>
              <a:rPr lang="fi-FI" dirty="0" smtClean="0"/>
              <a:t>Tarkoitettu harjoituksissa </a:t>
            </a:r>
            <a:r>
              <a:rPr lang="fi-FI" dirty="0" smtClean="0"/>
              <a:t>pelipaikkojen </a:t>
            </a:r>
            <a:r>
              <a:rPr lang="fi-FI" dirty="0" smtClean="0"/>
              <a:t>ja liikkumisen opetteluun kentällä. </a:t>
            </a:r>
          </a:p>
          <a:p>
            <a:r>
              <a:rPr lang="fi-FI" dirty="0" smtClean="0"/>
              <a:t>Vaihe 2.</a:t>
            </a:r>
          </a:p>
          <a:p>
            <a:pPr lvl="1"/>
            <a:r>
              <a:rPr lang="fi-FI" dirty="0" smtClean="0"/>
              <a:t>Pelaaminen</a:t>
            </a:r>
          </a:p>
          <a:p>
            <a:pPr lvl="1"/>
            <a:r>
              <a:rPr lang="fi-FI" dirty="0"/>
              <a:t>Niin </a:t>
            </a:r>
            <a:r>
              <a:rPr lang="fi-FI" dirty="0" smtClean="0"/>
              <a:t>kauan, </a:t>
            </a:r>
            <a:r>
              <a:rPr lang="fi-FI" dirty="0"/>
              <a:t>kunnes paikat ja liikkuminen muuttuu tutuksi. </a:t>
            </a:r>
            <a:r>
              <a:rPr lang="fi-FI" dirty="0" smtClean="0"/>
              <a:t>Muutaman pelin ajan. Hieman riippuu joukkueen koosta. </a:t>
            </a:r>
          </a:p>
          <a:p>
            <a:r>
              <a:rPr lang="fi-FI" dirty="0" smtClean="0"/>
              <a:t>Vaihe 3-4.</a:t>
            </a:r>
          </a:p>
          <a:p>
            <a:pPr lvl="1"/>
            <a:r>
              <a:rPr lang="fi-FI" dirty="0" smtClean="0"/>
              <a:t>Siirtyminen yhden passarin peliin ja liberon käyttöön. Kaikille passareille peliaikaa riittävästi. Tärkeää muistaa muiden peliroolien kierrättäminen. Ja kaikille riittävän peliajan varmistaminen.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99883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7164288" cy="936104"/>
          </a:xfrm>
        </p:spPr>
        <p:txBody>
          <a:bodyPr anchor="t">
            <a:normAutofit fontScale="90000"/>
          </a:bodyPr>
          <a:lstStyle/>
          <a:p>
            <a:pPr algn="l"/>
            <a:r>
              <a:rPr lang="fi-FI" sz="3600" b="1" dirty="0" smtClean="0">
                <a:solidFill>
                  <a:srgbClr val="23408F"/>
                </a:solidFill>
                <a:latin typeface="Univers LT Std 85 XBlk" pitchFamily="34" charset="0"/>
              </a:rPr>
              <a:t>Harjoitus ”palloton pelaaminen”</a:t>
            </a:r>
            <a:endParaRPr lang="fi-FI" sz="3600" b="1" dirty="0">
              <a:solidFill>
                <a:srgbClr val="23408F"/>
              </a:solidFill>
              <a:latin typeface="Univers LT Std 85 XBlk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635896" y="1169678"/>
            <a:ext cx="50405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Alussa, </a:t>
            </a:r>
            <a:r>
              <a:rPr lang="fi-FI" sz="2400" dirty="0" smtClean="0"/>
              <a:t>kun passari vaihtuu jokaiseen </a:t>
            </a:r>
            <a:r>
              <a:rPr lang="fi-FI" sz="2400" dirty="0" smtClean="0"/>
              <a:t>rotaatioon, </a:t>
            </a:r>
            <a:r>
              <a:rPr lang="fi-FI" sz="2400" dirty="0" smtClean="0"/>
              <a:t>on hyvä opetella jokaisen paikan pelaaminen. </a:t>
            </a:r>
          </a:p>
          <a:p>
            <a:r>
              <a:rPr lang="fi-FI" sz="2400" dirty="0" smtClean="0"/>
              <a:t>Harjoitus toteutetaan heitoilla ja kopeilla. Valmentajan vihellyksestä jatketaan heitolla. Pelaajien pitää liikkua </a:t>
            </a:r>
            <a:r>
              <a:rPr lang="fi-FI" sz="2400" dirty="0" smtClean="0"/>
              <a:t>pallottomasti </a:t>
            </a:r>
            <a:r>
              <a:rPr lang="fi-FI" sz="2400" dirty="0" smtClean="0"/>
              <a:t>pallon liikkeen mukaan.</a:t>
            </a:r>
          </a:p>
          <a:p>
            <a:r>
              <a:rPr lang="fi-FI" sz="2400" u="sng" dirty="0" smtClean="0"/>
              <a:t>Kuvassa VO P1 tilanne</a:t>
            </a:r>
          </a:p>
          <a:p>
            <a:endParaRPr lang="fi-FI" sz="2400" u="sng" dirty="0"/>
          </a:p>
          <a:p>
            <a:r>
              <a:rPr lang="fi-FI" sz="2400" u="sng" dirty="0"/>
              <a:t>T</a:t>
            </a:r>
            <a:r>
              <a:rPr lang="fi-FI" sz="2400" u="sng" dirty="0" smtClean="0"/>
              <a:t>ilanne syötön lähtiessä</a:t>
            </a:r>
            <a:endParaRPr lang="fi-FI" sz="2400" u="sng" dirty="0"/>
          </a:p>
          <a:p>
            <a:endParaRPr lang="fi-FI" sz="2400" dirty="0"/>
          </a:p>
          <a:p>
            <a:endParaRPr lang="fi-FI" dirty="0">
              <a:latin typeface="Univers LT 47 CondensedLt" pitchFamily="50" charset="0"/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pic>
        <p:nvPicPr>
          <p:cNvPr id="5" name="Sisällön paikkamerkki 11" descr="Lentopallokenttä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949" y="1227379"/>
            <a:ext cx="2834391" cy="5214937"/>
          </a:xfrm>
          <a:prstGeom prst="rect">
            <a:avLst/>
          </a:prstGeom>
        </p:spPr>
      </p:pic>
      <p:sp>
        <p:nvSpPr>
          <p:cNvPr id="25" name="Ellipsi 24"/>
          <p:cNvSpPr/>
          <p:nvPr/>
        </p:nvSpPr>
        <p:spPr>
          <a:xfrm>
            <a:off x="1026005" y="2080657"/>
            <a:ext cx="422264" cy="430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</a:t>
            </a:r>
            <a:endParaRPr lang="fi-FI" dirty="0"/>
          </a:p>
        </p:txBody>
      </p:sp>
      <p:cxnSp>
        <p:nvCxnSpPr>
          <p:cNvPr id="29" name="Suora nuoliyhdysviiva 28"/>
          <p:cNvCxnSpPr>
            <a:cxnSpLocks/>
          </p:cNvCxnSpPr>
          <p:nvPr/>
        </p:nvCxnSpPr>
        <p:spPr>
          <a:xfrm flipH="1" flipV="1">
            <a:off x="2180354" y="4850886"/>
            <a:ext cx="194262" cy="13864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i 22"/>
          <p:cNvSpPr/>
          <p:nvPr/>
        </p:nvSpPr>
        <p:spPr>
          <a:xfrm>
            <a:off x="1835696" y="2708920"/>
            <a:ext cx="422264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24" name="Ellipsi 23"/>
          <p:cNvSpPr/>
          <p:nvPr/>
        </p:nvSpPr>
        <p:spPr>
          <a:xfrm>
            <a:off x="2627784" y="2636912"/>
            <a:ext cx="396044" cy="430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26" name="Ellipsi 25"/>
          <p:cNvSpPr/>
          <p:nvPr/>
        </p:nvSpPr>
        <p:spPr>
          <a:xfrm>
            <a:off x="1666828" y="2080657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6" name="Isosceles Triangle 5"/>
          <p:cNvSpPr/>
          <p:nvPr/>
        </p:nvSpPr>
        <p:spPr>
          <a:xfrm>
            <a:off x="611409" y="1772816"/>
            <a:ext cx="530352" cy="334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</a:t>
            </a:r>
            <a:endParaRPr lang="fi-FI" dirty="0"/>
          </a:p>
        </p:txBody>
      </p:sp>
      <p:sp>
        <p:nvSpPr>
          <p:cNvPr id="19" name="Ellipsi 25"/>
          <p:cNvSpPr/>
          <p:nvPr/>
        </p:nvSpPr>
        <p:spPr>
          <a:xfrm>
            <a:off x="2309821" y="2080657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22" name="Ellipsi 23"/>
          <p:cNvSpPr/>
          <p:nvPr/>
        </p:nvSpPr>
        <p:spPr>
          <a:xfrm>
            <a:off x="1344750" y="3966148"/>
            <a:ext cx="396044" cy="430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28" name="Ellipsi 24"/>
          <p:cNvSpPr/>
          <p:nvPr/>
        </p:nvSpPr>
        <p:spPr>
          <a:xfrm>
            <a:off x="1740794" y="3966147"/>
            <a:ext cx="422264" cy="430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3</a:t>
            </a:r>
          </a:p>
        </p:txBody>
      </p:sp>
      <p:sp>
        <p:nvSpPr>
          <p:cNvPr id="32" name="Isosceles Triangle 31"/>
          <p:cNvSpPr/>
          <p:nvPr/>
        </p:nvSpPr>
        <p:spPr>
          <a:xfrm>
            <a:off x="2044645" y="3973152"/>
            <a:ext cx="530352" cy="334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</a:t>
            </a:r>
            <a:endParaRPr lang="fi-FI" dirty="0"/>
          </a:p>
        </p:txBody>
      </p:sp>
      <p:sp>
        <p:nvSpPr>
          <p:cNvPr id="33" name="Ellipsi 25"/>
          <p:cNvSpPr/>
          <p:nvPr/>
        </p:nvSpPr>
        <p:spPr>
          <a:xfrm>
            <a:off x="1155841" y="4869160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35" name="Ellipsi 25"/>
          <p:cNvSpPr/>
          <p:nvPr/>
        </p:nvSpPr>
        <p:spPr>
          <a:xfrm>
            <a:off x="1747835" y="5183994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20" name="Ellipsi 25"/>
          <p:cNvSpPr/>
          <p:nvPr/>
        </p:nvSpPr>
        <p:spPr>
          <a:xfrm>
            <a:off x="2222048" y="6237312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216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7164288" cy="936104"/>
          </a:xfrm>
        </p:spPr>
        <p:txBody>
          <a:bodyPr anchor="t">
            <a:normAutofit fontScale="90000"/>
          </a:bodyPr>
          <a:lstStyle/>
          <a:p>
            <a:pPr algn="l"/>
            <a:r>
              <a:rPr lang="fi-FI" sz="3600" b="1" dirty="0" smtClean="0">
                <a:solidFill>
                  <a:srgbClr val="23408F"/>
                </a:solidFill>
                <a:latin typeface="Univers LT Std 85 XBlk" pitchFamily="34" charset="0"/>
              </a:rPr>
              <a:t>Harjoitus ”palloton pelaaminen”</a:t>
            </a:r>
            <a:endParaRPr lang="fi-FI" sz="3600" b="1" dirty="0">
              <a:solidFill>
                <a:srgbClr val="23408F"/>
              </a:solidFill>
              <a:latin typeface="Univers LT Std 85 XBlk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635896" y="1169678"/>
            <a:ext cx="504055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Alussa, kun passari vaihtuu jokaiseen rotaatioon, on hyvä opetella jokaisen paikan pelaaminen. </a:t>
            </a:r>
          </a:p>
          <a:p>
            <a:r>
              <a:rPr lang="fi-FI" sz="2400" dirty="0" smtClean="0"/>
              <a:t>Harjoitus toteutetaan heitoilla ja kopeilla. Valmentajan vihellyksestä jatketaan heitolla. Pelaajien pitää liikkua pallottomasti oikeaan paikkaan, ennen kuin harjoitusta jatketaan (vihellys), pallon liikkeen mukaan.</a:t>
            </a:r>
          </a:p>
          <a:p>
            <a:r>
              <a:rPr lang="fi-FI" sz="2400" u="sng" dirty="0" smtClean="0"/>
              <a:t>Kuvassa VO P1 tilanne</a:t>
            </a:r>
          </a:p>
          <a:p>
            <a:endParaRPr lang="fi-FI" sz="2400" u="sng" dirty="0"/>
          </a:p>
          <a:p>
            <a:r>
              <a:rPr lang="fi-FI" sz="2400" u="sng" dirty="0" err="1" smtClean="0"/>
              <a:t>VO:n</a:t>
            </a:r>
            <a:r>
              <a:rPr lang="fi-FI" sz="2400" u="sng" dirty="0" smtClean="0"/>
              <a:t> hetkellä. </a:t>
            </a:r>
            <a:endParaRPr lang="fi-FI" sz="2400" u="sng" dirty="0"/>
          </a:p>
          <a:p>
            <a:endParaRPr lang="fi-FI" sz="2400" dirty="0"/>
          </a:p>
          <a:p>
            <a:endParaRPr lang="fi-FI" dirty="0">
              <a:latin typeface="Univers LT 47 CondensedLt" pitchFamily="50" charset="0"/>
            </a:endParaRP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72" y="6297534"/>
            <a:ext cx="1872207" cy="413116"/>
          </a:xfrm>
          <a:prstGeom prst="rect">
            <a:avLst/>
          </a:prstGeom>
        </p:spPr>
      </p:pic>
      <p:pic>
        <p:nvPicPr>
          <p:cNvPr id="5" name="Sisällön paikkamerkki 11" descr="Lentopallokenttä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067" y="1200943"/>
            <a:ext cx="2834391" cy="5214937"/>
          </a:xfrm>
          <a:prstGeom prst="rect">
            <a:avLst/>
          </a:prstGeom>
        </p:spPr>
      </p:pic>
      <p:sp>
        <p:nvSpPr>
          <p:cNvPr id="25" name="Ellipsi 24"/>
          <p:cNvSpPr/>
          <p:nvPr/>
        </p:nvSpPr>
        <p:spPr>
          <a:xfrm>
            <a:off x="755576" y="2420888"/>
            <a:ext cx="422264" cy="430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</a:t>
            </a:r>
            <a:endParaRPr lang="fi-FI" dirty="0"/>
          </a:p>
        </p:txBody>
      </p:sp>
      <p:cxnSp>
        <p:nvCxnSpPr>
          <p:cNvPr id="29" name="Suora nuoliyhdysviiva 28"/>
          <p:cNvCxnSpPr>
            <a:cxnSpLocks/>
            <a:endCxn id="26" idx="5"/>
          </p:cNvCxnSpPr>
          <p:nvPr/>
        </p:nvCxnSpPr>
        <p:spPr>
          <a:xfrm flipH="1" flipV="1">
            <a:off x="1844815" y="2294957"/>
            <a:ext cx="134897" cy="9900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i 22"/>
          <p:cNvSpPr/>
          <p:nvPr/>
        </p:nvSpPr>
        <p:spPr>
          <a:xfrm>
            <a:off x="1907704" y="2780928"/>
            <a:ext cx="422264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24" name="Ellipsi 23"/>
          <p:cNvSpPr/>
          <p:nvPr/>
        </p:nvSpPr>
        <p:spPr>
          <a:xfrm>
            <a:off x="2915816" y="2636912"/>
            <a:ext cx="396044" cy="430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26" name="Ellipsi 25"/>
          <p:cNvSpPr/>
          <p:nvPr/>
        </p:nvSpPr>
        <p:spPr>
          <a:xfrm>
            <a:off x="1522328" y="1972602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6" name="Isosceles Triangle 5"/>
          <p:cNvSpPr/>
          <p:nvPr/>
        </p:nvSpPr>
        <p:spPr>
          <a:xfrm>
            <a:off x="940331" y="3403269"/>
            <a:ext cx="530352" cy="334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</a:t>
            </a:r>
            <a:endParaRPr lang="fi-FI" dirty="0"/>
          </a:p>
        </p:txBody>
      </p:sp>
      <p:sp>
        <p:nvSpPr>
          <p:cNvPr id="19" name="Ellipsi 25"/>
          <p:cNvSpPr/>
          <p:nvPr/>
        </p:nvSpPr>
        <p:spPr>
          <a:xfrm>
            <a:off x="2273661" y="1992710"/>
            <a:ext cx="377817" cy="403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15" name="Ellipsi 23"/>
          <p:cNvSpPr/>
          <p:nvPr/>
        </p:nvSpPr>
        <p:spPr>
          <a:xfrm>
            <a:off x="886019" y="3782121"/>
            <a:ext cx="396044" cy="430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</a:t>
            </a:r>
            <a:endParaRPr lang="fi-FI" dirty="0"/>
          </a:p>
        </p:txBody>
      </p:sp>
      <p:sp>
        <p:nvSpPr>
          <p:cNvPr id="16" name="Isosceles Triangle 15"/>
          <p:cNvSpPr/>
          <p:nvPr/>
        </p:nvSpPr>
        <p:spPr>
          <a:xfrm>
            <a:off x="2130999" y="3782122"/>
            <a:ext cx="530352" cy="334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</a:t>
            </a:r>
            <a:endParaRPr lang="fi-FI" dirty="0"/>
          </a:p>
        </p:txBody>
      </p:sp>
      <p:sp>
        <p:nvSpPr>
          <p:cNvPr id="17" name="Ellipsi 22"/>
          <p:cNvSpPr/>
          <p:nvPr/>
        </p:nvSpPr>
        <p:spPr>
          <a:xfrm>
            <a:off x="1500104" y="3808412"/>
            <a:ext cx="422264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18" name="Ellipsi 25"/>
          <p:cNvSpPr/>
          <p:nvPr/>
        </p:nvSpPr>
        <p:spPr>
          <a:xfrm>
            <a:off x="1144511" y="4635959"/>
            <a:ext cx="377817" cy="403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5</a:t>
            </a:r>
            <a:endParaRPr lang="fi-FI" dirty="0"/>
          </a:p>
        </p:txBody>
      </p:sp>
      <p:sp>
        <p:nvSpPr>
          <p:cNvPr id="20" name="Ellipsi 25"/>
          <p:cNvSpPr/>
          <p:nvPr/>
        </p:nvSpPr>
        <p:spPr>
          <a:xfrm>
            <a:off x="1711236" y="5183860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21" name="Ellipsi 25"/>
          <p:cNvSpPr/>
          <p:nvPr/>
        </p:nvSpPr>
        <p:spPr>
          <a:xfrm>
            <a:off x="2273660" y="4635959"/>
            <a:ext cx="377817" cy="377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089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18128</TotalTime>
  <Words>1462</Words>
  <Application>Microsoft Office PowerPoint</Application>
  <PresentationFormat>On-screen Show (4:3)</PresentationFormat>
  <Paragraphs>223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Office-teema</vt:lpstr>
      <vt:lpstr> Mini-kentältä isolle kentälle ja  Maajoukkueen linjauksia</vt:lpstr>
      <vt:lpstr>KULMAKIVIÄ</vt:lpstr>
      <vt:lpstr>Siirtyminen isolle kentälle vaihe 1.</vt:lpstr>
      <vt:lpstr>Siirtyminen isolle kentälle, vaihe 2.</vt:lpstr>
      <vt:lpstr>Siirtyminen isolle kentälle, vaihe 3.</vt:lpstr>
      <vt:lpstr>Siirtyminen isolle kentälle, vaihe 4. Lopullinen pelitapa</vt:lpstr>
      <vt:lpstr>Aikajana</vt:lpstr>
      <vt:lpstr>Harjoitus ”palloton pelaaminen”</vt:lpstr>
      <vt:lpstr>Harjoitus ”palloton pelaaminen”</vt:lpstr>
      <vt:lpstr>Harjoitus ”palloton pelaaminen”</vt:lpstr>
      <vt:lpstr>Harjoitus ”palloton pelaaminen”</vt:lpstr>
      <vt:lpstr>Pallottoman pelaamisen harjoitus</vt:lpstr>
      <vt:lpstr> Seuraavat sivut ovat suoraan maajoukkuelinjauksia.  </vt:lpstr>
      <vt:lpstr>VASTAANOTTO</vt:lpstr>
      <vt:lpstr>VASTAANOTTO</vt:lpstr>
      <vt:lpstr>VARMISTAMINEN</vt:lpstr>
      <vt:lpstr>TORJUNTA</vt:lpstr>
      <vt:lpstr>TORJUNTA</vt:lpstr>
      <vt:lpstr>PUOLUSTUKSEN VALMIUSPAIKAT</vt:lpstr>
      <vt:lpstr>PowerPoint Presentation</vt:lpstr>
      <vt:lpstr>BOXI -puolustus</vt:lpstr>
      <vt:lpstr>Toimituspallojen puolustus</vt:lpstr>
      <vt:lpstr>TERMINOLOGIAA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Pääotsikko(calibri 66)</dc:title>
  <dc:creator>Anni Peltonen</dc:creator>
  <cp:lastModifiedBy>Toni Mansikkaviita</cp:lastModifiedBy>
  <cp:revision>862</cp:revision>
  <dcterms:created xsi:type="dcterms:W3CDTF">2011-11-28T12:29:41Z</dcterms:created>
  <dcterms:modified xsi:type="dcterms:W3CDTF">2019-04-27T07:56:41Z</dcterms:modified>
</cp:coreProperties>
</file>